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7" r:id="rId2"/>
    <p:sldId id="326" r:id="rId3"/>
    <p:sldId id="327" r:id="rId4"/>
    <p:sldId id="328" r:id="rId5"/>
    <p:sldId id="331" r:id="rId6"/>
    <p:sldId id="329" r:id="rId7"/>
    <p:sldId id="330" r:id="rId8"/>
    <p:sldId id="332" r:id="rId9"/>
    <p:sldId id="304" r:id="rId10"/>
    <p:sldId id="315" r:id="rId11"/>
    <p:sldId id="316" r:id="rId12"/>
    <p:sldId id="318" r:id="rId13"/>
    <p:sldId id="261" r:id="rId14"/>
    <p:sldId id="319" r:id="rId15"/>
    <p:sldId id="317" r:id="rId16"/>
    <p:sldId id="322" r:id="rId17"/>
    <p:sldId id="323" r:id="rId18"/>
    <p:sldId id="263" r:id="rId19"/>
    <p:sldId id="264" r:id="rId20"/>
    <p:sldId id="290" r:id="rId21"/>
    <p:sldId id="280" r:id="rId22"/>
    <p:sldId id="279" r:id="rId23"/>
    <p:sldId id="277" r:id="rId24"/>
    <p:sldId id="324" r:id="rId25"/>
    <p:sldId id="278" r:id="rId26"/>
    <p:sldId id="299" r:id="rId27"/>
    <p:sldId id="283" r:id="rId28"/>
    <p:sldId id="288" r:id="rId29"/>
    <p:sldId id="286" r:id="rId30"/>
    <p:sldId id="325" r:id="rId31"/>
    <p:sldId id="293" r:id="rId32"/>
    <p:sldId id="296" r:id="rId33"/>
    <p:sldId id="303" r:id="rId34"/>
    <p:sldId id="302" r:id="rId35"/>
    <p:sldId id="300"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66CC"/>
    <a:srgbClr val="53A554"/>
    <a:srgbClr val="F8BE44"/>
    <a:srgbClr val="3399FF"/>
    <a:srgbClr val="468ECE"/>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61"/>
    <p:restoredTop sz="94638"/>
  </p:normalViewPr>
  <p:slideViewPr>
    <p:cSldViewPr snapToGrid="0" snapToObjects="1">
      <p:cViewPr>
        <p:scale>
          <a:sx n="96" d="100"/>
          <a:sy n="96" d="100"/>
        </p:scale>
        <p:origin x="-472" y="84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A2236C-C947-214F-8906-DCD763A3C485}" type="datetimeFigureOut">
              <a:rPr lang="en-US" smtClean="0"/>
              <a:t>6/4/20</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68AD03-908B-6240-872D-F206698DC9A7}" type="slidenum">
              <a:rPr lang="en-US" smtClean="0"/>
              <a:t>‹N°›</a:t>
            </a:fld>
            <a:endParaRPr lang="en-US"/>
          </a:p>
        </p:txBody>
      </p:sp>
    </p:spTree>
    <p:extLst>
      <p:ext uri="{BB962C8B-B14F-4D97-AF65-F5344CB8AC3E}">
        <p14:creationId xmlns:p14="http://schemas.microsoft.com/office/powerpoint/2010/main" val="1226308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1</a:t>
            </a:fld>
            <a:endParaRPr lang="fr-FR"/>
          </a:p>
        </p:txBody>
      </p:sp>
    </p:spTree>
    <p:extLst>
      <p:ext uri="{BB962C8B-B14F-4D97-AF65-F5344CB8AC3E}">
        <p14:creationId xmlns:p14="http://schemas.microsoft.com/office/powerpoint/2010/main" val="1167306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10</a:t>
            </a:fld>
            <a:endParaRPr lang="fr-FR"/>
          </a:p>
        </p:txBody>
      </p:sp>
    </p:spTree>
    <p:extLst>
      <p:ext uri="{BB962C8B-B14F-4D97-AF65-F5344CB8AC3E}">
        <p14:creationId xmlns:p14="http://schemas.microsoft.com/office/powerpoint/2010/main" val="1312153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11</a:t>
            </a:fld>
            <a:endParaRPr lang="fr-FR"/>
          </a:p>
        </p:txBody>
      </p:sp>
    </p:spTree>
    <p:extLst>
      <p:ext uri="{BB962C8B-B14F-4D97-AF65-F5344CB8AC3E}">
        <p14:creationId xmlns:p14="http://schemas.microsoft.com/office/powerpoint/2010/main" val="376216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12</a:t>
            </a:fld>
            <a:endParaRPr lang="fr-FR"/>
          </a:p>
        </p:txBody>
      </p:sp>
    </p:spTree>
    <p:extLst>
      <p:ext uri="{BB962C8B-B14F-4D97-AF65-F5344CB8AC3E}">
        <p14:creationId xmlns:p14="http://schemas.microsoft.com/office/powerpoint/2010/main" val="2047835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13</a:t>
            </a:fld>
            <a:endParaRPr lang="fr-FR"/>
          </a:p>
        </p:txBody>
      </p:sp>
    </p:spTree>
    <p:extLst>
      <p:ext uri="{BB962C8B-B14F-4D97-AF65-F5344CB8AC3E}">
        <p14:creationId xmlns:p14="http://schemas.microsoft.com/office/powerpoint/2010/main" val="502545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14</a:t>
            </a:fld>
            <a:endParaRPr lang="fr-FR"/>
          </a:p>
        </p:txBody>
      </p:sp>
    </p:spTree>
    <p:extLst>
      <p:ext uri="{BB962C8B-B14F-4D97-AF65-F5344CB8AC3E}">
        <p14:creationId xmlns:p14="http://schemas.microsoft.com/office/powerpoint/2010/main" val="1808808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15</a:t>
            </a:fld>
            <a:endParaRPr lang="fr-FR"/>
          </a:p>
        </p:txBody>
      </p:sp>
    </p:spTree>
    <p:extLst>
      <p:ext uri="{BB962C8B-B14F-4D97-AF65-F5344CB8AC3E}">
        <p14:creationId xmlns:p14="http://schemas.microsoft.com/office/powerpoint/2010/main" val="1830996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16</a:t>
            </a:fld>
            <a:endParaRPr lang="fr-FR"/>
          </a:p>
        </p:txBody>
      </p:sp>
    </p:spTree>
    <p:extLst>
      <p:ext uri="{BB962C8B-B14F-4D97-AF65-F5344CB8AC3E}">
        <p14:creationId xmlns:p14="http://schemas.microsoft.com/office/powerpoint/2010/main" val="823813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17</a:t>
            </a:fld>
            <a:endParaRPr lang="fr-FR"/>
          </a:p>
        </p:txBody>
      </p:sp>
    </p:spTree>
    <p:extLst>
      <p:ext uri="{BB962C8B-B14F-4D97-AF65-F5344CB8AC3E}">
        <p14:creationId xmlns:p14="http://schemas.microsoft.com/office/powerpoint/2010/main" val="598444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18</a:t>
            </a:fld>
            <a:endParaRPr lang="fr-FR"/>
          </a:p>
        </p:txBody>
      </p:sp>
    </p:spTree>
    <p:extLst>
      <p:ext uri="{BB962C8B-B14F-4D97-AF65-F5344CB8AC3E}">
        <p14:creationId xmlns:p14="http://schemas.microsoft.com/office/powerpoint/2010/main" val="578611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19</a:t>
            </a:fld>
            <a:endParaRPr lang="fr-FR"/>
          </a:p>
        </p:txBody>
      </p:sp>
    </p:spTree>
    <p:extLst>
      <p:ext uri="{BB962C8B-B14F-4D97-AF65-F5344CB8AC3E}">
        <p14:creationId xmlns:p14="http://schemas.microsoft.com/office/powerpoint/2010/main" val="216384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2</a:t>
            </a:fld>
            <a:endParaRPr lang="fr-FR"/>
          </a:p>
        </p:txBody>
      </p:sp>
    </p:spTree>
    <p:extLst>
      <p:ext uri="{BB962C8B-B14F-4D97-AF65-F5344CB8AC3E}">
        <p14:creationId xmlns:p14="http://schemas.microsoft.com/office/powerpoint/2010/main" val="898501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20</a:t>
            </a:fld>
            <a:endParaRPr lang="fr-FR"/>
          </a:p>
        </p:txBody>
      </p:sp>
    </p:spTree>
    <p:extLst>
      <p:ext uri="{BB962C8B-B14F-4D97-AF65-F5344CB8AC3E}">
        <p14:creationId xmlns:p14="http://schemas.microsoft.com/office/powerpoint/2010/main" val="190665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21</a:t>
            </a:fld>
            <a:endParaRPr lang="fr-FR"/>
          </a:p>
        </p:txBody>
      </p:sp>
    </p:spTree>
    <p:extLst>
      <p:ext uri="{BB962C8B-B14F-4D97-AF65-F5344CB8AC3E}">
        <p14:creationId xmlns:p14="http://schemas.microsoft.com/office/powerpoint/2010/main" val="1999588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22</a:t>
            </a:fld>
            <a:endParaRPr lang="fr-FR"/>
          </a:p>
        </p:txBody>
      </p:sp>
    </p:spTree>
    <p:extLst>
      <p:ext uri="{BB962C8B-B14F-4D97-AF65-F5344CB8AC3E}">
        <p14:creationId xmlns:p14="http://schemas.microsoft.com/office/powerpoint/2010/main" val="446803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23</a:t>
            </a:fld>
            <a:endParaRPr lang="fr-FR"/>
          </a:p>
        </p:txBody>
      </p:sp>
    </p:spTree>
    <p:extLst>
      <p:ext uri="{BB962C8B-B14F-4D97-AF65-F5344CB8AC3E}">
        <p14:creationId xmlns:p14="http://schemas.microsoft.com/office/powerpoint/2010/main" val="1232256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24</a:t>
            </a:fld>
            <a:endParaRPr lang="fr-FR"/>
          </a:p>
        </p:txBody>
      </p:sp>
    </p:spTree>
    <p:extLst>
      <p:ext uri="{BB962C8B-B14F-4D97-AF65-F5344CB8AC3E}">
        <p14:creationId xmlns:p14="http://schemas.microsoft.com/office/powerpoint/2010/main" val="3918711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25</a:t>
            </a:fld>
            <a:endParaRPr lang="fr-FR"/>
          </a:p>
        </p:txBody>
      </p:sp>
    </p:spTree>
    <p:extLst>
      <p:ext uri="{BB962C8B-B14F-4D97-AF65-F5344CB8AC3E}">
        <p14:creationId xmlns:p14="http://schemas.microsoft.com/office/powerpoint/2010/main" val="350341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26</a:t>
            </a:fld>
            <a:endParaRPr lang="fr-FR"/>
          </a:p>
        </p:txBody>
      </p:sp>
    </p:spTree>
    <p:extLst>
      <p:ext uri="{BB962C8B-B14F-4D97-AF65-F5344CB8AC3E}">
        <p14:creationId xmlns:p14="http://schemas.microsoft.com/office/powerpoint/2010/main" val="691793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27</a:t>
            </a:fld>
            <a:endParaRPr lang="fr-FR"/>
          </a:p>
        </p:txBody>
      </p:sp>
    </p:spTree>
    <p:extLst>
      <p:ext uri="{BB962C8B-B14F-4D97-AF65-F5344CB8AC3E}">
        <p14:creationId xmlns:p14="http://schemas.microsoft.com/office/powerpoint/2010/main" val="33009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28</a:t>
            </a:fld>
            <a:endParaRPr lang="fr-FR"/>
          </a:p>
        </p:txBody>
      </p:sp>
    </p:spTree>
    <p:extLst>
      <p:ext uri="{BB962C8B-B14F-4D97-AF65-F5344CB8AC3E}">
        <p14:creationId xmlns:p14="http://schemas.microsoft.com/office/powerpoint/2010/main" val="997028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29</a:t>
            </a:fld>
            <a:endParaRPr lang="fr-FR"/>
          </a:p>
        </p:txBody>
      </p:sp>
    </p:spTree>
    <p:extLst>
      <p:ext uri="{BB962C8B-B14F-4D97-AF65-F5344CB8AC3E}">
        <p14:creationId xmlns:p14="http://schemas.microsoft.com/office/powerpoint/2010/main" val="409000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3</a:t>
            </a:fld>
            <a:endParaRPr lang="fr-FR"/>
          </a:p>
        </p:txBody>
      </p:sp>
    </p:spTree>
    <p:extLst>
      <p:ext uri="{BB962C8B-B14F-4D97-AF65-F5344CB8AC3E}">
        <p14:creationId xmlns:p14="http://schemas.microsoft.com/office/powerpoint/2010/main" val="830777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30</a:t>
            </a:fld>
            <a:endParaRPr lang="fr-FR"/>
          </a:p>
        </p:txBody>
      </p:sp>
    </p:spTree>
    <p:extLst>
      <p:ext uri="{BB962C8B-B14F-4D97-AF65-F5344CB8AC3E}">
        <p14:creationId xmlns:p14="http://schemas.microsoft.com/office/powerpoint/2010/main" val="3958071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31</a:t>
            </a:fld>
            <a:endParaRPr lang="fr-FR"/>
          </a:p>
        </p:txBody>
      </p:sp>
    </p:spTree>
    <p:extLst>
      <p:ext uri="{BB962C8B-B14F-4D97-AF65-F5344CB8AC3E}">
        <p14:creationId xmlns:p14="http://schemas.microsoft.com/office/powerpoint/2010/main" val="1458536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32</a:t>
            </a:fld>
            <a:endParaRPr lang="fr-FR"/>
          </a:p>
        </p:txBody>
      </p:sp>
    </p:spTree>
    <p:extLst>
      <p:ext uri="{BB962C8B-B14F-4D97-AF65-F5344CB8AC3E}">
        <p14:creationId xmlns:p14="http://schemas.microsoft.com/office/powerpoint/2010/main" val="1352670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33</a:t>
            </a:fld>
            <a:endParaRPr lang="fr-FR"/>
          </a:p>
        </p:txBody>
      </p:sp>
    </p:spTree>
    <p:extLst>
      <p:ext uri="{BB962C8B-B14F-4D97-AF65-F5344CB8AC3E}">
        <p14:creationId xmlns:p14="http://schemas.microsoft.com/office/powerpoint/2010/main" val="1323802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34</a:t>
            </a:fld>
            <a:endParaRPr lang="fr-FR"/>
          </a:p>
        </p:txBody>
      </p:sp>
    </p:spTree>
    <p:extLst>
      <p:ext uri="{BB962C8B-B14F-4D97-AF65-F5344CB8AC3E}">
        <p14:creationId xmlns:p14="http://schemas.microsoft.com/office/powerpoint/2010/main" val="1990046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35</a:t>
            </a:fld>
            <a:endParaRPr lang="fr-FR"/>
          </a:p>
        </p:txBody>
      </p:sp>
    </p:spTree>
    <p:extLst>
      <p:ext uri="{BB962C8B-B14F-4D97-AF65-F5344CB8AC3E}">
        <p14:creationId xmlns:p14="http://schemas.microsoft.com/office/powerpoint/2010/main" val="21576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4</a:t>
            </a:fld>
            <a:endParaRPr lang="fr-FR"/>
          </a:p>
        </p:txBody>
      </p:sp>
    </p:spTree>
    <p:extLst>
      <p:ext uri="{BB962C8B-B14F-4D97-AF65-F5344CB8AC3E}">
        <p14:creationId xmlns:p14="http://schemas.microsoft.com/office/powerpoint/2010/main" val="4091296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5</a:t>
            </a:fld>
            <a:endParaRPr lang="fr-FR"/>
          </a:p>
        </p:txBody>
      </p:sp>
    </p:spTree>
    <p:extLst>
      <p:ext uri="{BB962C8B-B14F-4D97-AF65-F5344CB8AC3E}">
        <p14:creationId xmlns:p14="http://schemas.microsoft.com/office/powerpoint/2010/main" val="766503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6</a:t>
            </a:fld>
            <a:endParaRPr lang="fr-FR"/>
          </a:p>
        </p:txBody>
      </p:sp>
    </p:spTree>
    <p:extLst>
      <p:ext uri="{BB962C8B-B14F-4D97-AF65-F5344CB8AC3E}">
        <p14:creationId xmlns:p14="http://schemas.microsoft.com/office/powerpoint/2010/main" val="3885874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7</a:t>
            </a:fld>
            <a:endParaRPr lang="fr-FR"/>
          </a:p>
        </p:txBody>
      </p:sp>
    </p:spTree>
    <p:extLst>
      <p:ext uri="{BB962C8B-B14F-4D97-AF65-F5344CB8AC3E}">
        <p14:creationId xmlns:p14="http://schemas.microsoft.com/office/powerpoint/2010/main" val="537100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8</a:t>
            </a:fld>
            <a:endParaRPr lang="fr-FR"/>
          </a:p>
        </p:txBody>
      </p:sp>
    </p:spTree>
    <p:extLst>
      <p:ext uri="{BB962C8B-B14F-4D97-AF65-F5344CB8AC3E}">
        <p14:creationId xmlns:p14="http://schemas.microsoft.com/office/powerpoint/2010/main" val="1148745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F3E33C1C-9DDF-C348-80A9-C9172727C115}" type="slidenum">
              <a:rPr lang="fr-FR" smtClean="0"/>
              <a:t>9</a:t>
            </a:fld>
            <a:endParaRPr lang="fr-FR"/>
          </a:p>
        </p:txBody>
      </p:sp>
    </p:spTree>
    <p:extLst>
      <p:ext uri="{BB962C8B-B14F-4D97-AF65-F5344CB8AC3E}">
        <p14:creationId xmlns:p14="http://schemas.microsoft.com/office/powerpoint/2010/main" val="1045026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Cliquez et modifiez le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Cliquez pour modifier le style des sous-titres du masque</a:t>
            </a:r>
            <a:endParaRPr lang="en-US"/>
          </a:p>
        </p:txBody>
      </p:sp>
      <p:sp>
        <p:nvSpPr>
          <p:cNvPr id="4" name="Espace réservé de la date 3"/>
          <p:cNvSpPr>
            <a:spLocks noGrp="1"/>
          </p:cNvSpPr>
          <p:nvPr>
            <p:ph type="dt" sz="half" idx="10"/>
          </p:nvPr>
        </p:nvSpPr>
        <p:spPr/>
        <p:txBody>
          <a:bodyPr/>
          <a:lstStyle/>
          <a:p>
            <a:fld id="{538BBACC-0C70-1547-8182-4A61F7664A00}" type="datetimeFigureOut">
              <a:rPr lang="en-US" smtClean="0"/>
              <a:t>6/4/20</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1DC774AF-C657-9D41-8C57-B734D8157DD7}" type="slidenum">
              <a:rPr lang="en-US" smtClean="0"/>
              <a:t>‹N°›</a:t>
            </a:fld>
            <a:endParaRPr lang="en-US"/>
          </a:p>
        </p:txBody>
      </p:sp>
    </p:spTree>
    <p:extLst>
      <p:ext uri="{BB962C8B-B14F-4D97-AF65-F5344CB8AC3E}">
        <p14:creationId xmlns:p14="http://schemas.microsoft.com/office/powerpoint/2010/main" val="1779720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538BBACC-0C70-1547-8182-4A61F7664A00}" type="datetimeFigureOut">
              <a:rPr lang="en-US" smtClean="0"/>
              <a:t>6/4/20</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1DC774AF-C657-9D41-8C57-B734D8157DD7}" type="slidenum">
              <a:rPr lang="en-US" smtClean="0"/>
              <a:t>‹N°›</a:t>
            </a:fld>
            <a:endParaRPr lang="en-US"/>
          </a:p>
        </p:txBody>
      </p:sp>
    </p:spTree>
    <p:extLst>
      <p:ext uri="{BB962C8B-B14F-4D97-AF65-F5344CB8AC3E}">
        <p14:creationId xmlns:p14="http://schemas.microsoft.com/office/powerpoint/2010/main" val="1131373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Cliquez et modifiez le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538BBACC-0C70-1547-8182-4A61F7664A00}" type="datetimeFigureOut">
              <a:rPr lang="en-US" smtClean="0"/>
              <a:t>6/4/20</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1DC774AF-C657-9D41-8C57-B734D8157DD7}" type="slidenum">
              <a:rPr lang="en-US" smtClean="0"/>
              <a:t>‹N°›</a:t>
            </a:fld>
            <a:endParaRPr lang="en-US"/>
          </a:p>
        </p:txBody>
      </p:sp>
    </p:spTree>
    <p:extLst>
      <p:ext uri="{BB962C8B-B14F-4D97-AF65-F5344CB8AC3E}">
        <p14:creationId xmlns:p14="http://schemas.microsoft.com/office/powerpoint/2010/main" val="1174187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538BBACC-0C70-1547-8182-4A61F7664A00}" type="datetimeFigureOut">
              <a:rPr lang="en-US" smtClean="0"/>
              <a:t>6/4/20</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1DC774AF-C657-9D41-8C57-B734D8157DD7}" type="slidenum">
              <a:rPr lang="en-US" smtClean="0"/>
              <a:t>‹N°›</a:t>
            </a:fld>
            <a:endParaRPr lang="en-US"/>
          </a:p>
        </p:txBody>
      </p:sp>
    </p:spTree>
    <p:extLst>
      <p:ext uri="{BB962C8B-B14F-4D97-AF65-F5344CB8AC3E}">
        <p14:creationId xmlns:p14="http://schemas.microsoft.com/office/powerpoint/2010/main" val="1613956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Cliquez et modifiez le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538BBACC-0C70-1547-8182-4A61F7664A00}" type="datetimeFigureOut">
              <a:rPr lang="en-US" smtClean="0"/>
              <a:t>6/4/20</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1DC774AF-C657-9D41-8C57-B734D8157DD7}" type="slidenum">
              <a:rPr lang="en-US" smtClean="0"/>
              <a:t>‹N°›</a:t>
            </a:fld>
            <a:endParaRPr lang="en-US"/>
          </a:p>
        </p:txBody>
      </p:sp>
    </p:spTree>
    <p:extLst>
      <p:ext uri="{BB962C8B-B14F-4D97-AF65-F5344CB8AC3E}">
        <p14:creationId xmlns:p14="http://schemas.microsoft.com/office/powerpoint/2010/main" val="893303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p:cNvSpPr>
            <a:spLocks noGrp="1"/>
          </p:cNvSpPr>
          <p:nvPr>
            <p:ph type="dt" sz="half" idx="10"/>
          </p:nvPr>
        </p:nvSpPr>
        <p:spPr/>
        <p:txBody>
          <a:bodyPr/>
          <a:lstStyle/>
          <a:p>
            <a:fld id="{538BBACC-0C70-1547-8182-4A61F7664A00}" type="datetimeFigureOut">
              <a:rPr lang="en-US" smtClean="0"/>
              <a:t>6/4/20</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1DC774AF-C657-9D41-8C57-B734D8157DD7}" type="slidenum">
              <a:rPr lang="en-US" smtClean="0"/>
              <a:t>‹N°›</a:t>
            </a:fld>
            <a:endParaRPr lang="en-US"/>
          </a:p>
        </p:txBody>
      </p:sp>
    </p:spTree>
    <p:extLst>
      <p:ext uri="{BB962C8B-B14F-4D97-AF65-F5344CB8AC3E}">
        <p14:creationId xmlns:p14="http://schemas.microsoft.com/office/powerpoint/2010/main" val="686319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Cliquez et modifiez le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p:cNvSpPr>
            <a:spLocks noGrp="1"/>
          </p:cNvSpPr>
          <p:nvPr>
            <p:ph type="dt" sz="half" idx="10"/>
          </p:nvPr>
        </p:nvSpPr>
        <p:spPr/>
        <p:txBody>
          <a:bodyPr/>
          <a:lstStyle/>
          <a:p>
            <a:fld id="{538BBACC-0C70-1547-8182-4A61F7664A00}" type="datetimeFigureOut">
              <a:rPr lang="en-US" smtClean="0"/>
              <a:t>6/4/20</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1DC774AF-C657-9D41-8C57-B734D8157DD7}" type="slidenum">
              <a:rPr lang="en-US" smtClean="0"/>
              <a:t>‹N°›</a:t>
            </a:fld>
            <a:endParaRPr lang="en-US"/>
          </a:p>
        </p:txBody>
      </p:sp>
    </p:spTree>
    <p:extLst>
      <p:ext uri="{BB962C8B-B14F-4D97-AF65-F5344CB8AC3E}">
        <p14:creationId xmlns:p14="http://schemas.microsoft.com/office/powerpoint/2010/main" val="839336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Espace réservé de la date 2"/>
          <p:cNvSpPr>
            <a:spLocks noGrp="1"/>
          </p:cNvSpPr>
          <p:nvPr>
            <p:ph type="dt" sz="half" idx="10"/>
          </p:nvPr>
        </p:nvSpPr>
        <p:spPr/>
        <p:txBody>
          <a:bodyPr/>
          <a:lstStyle/>
          <a:p>
            <a:fld id="{538BBACC-0C70-1547-8182-4A61F7664A00}" type="datetimeFigureOut">
              <a:rPr lang="en-US" smtClean="0"/>
              <a:t>6/4/20</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1DC774AF-C657-9D41-8C57-B734D8157DD7}" type="slidenum">
              <a:rPr lang="en-US" smtClean="0"/>
              <a:t>‹N°›</a:t>
            </a:fld>
            <a:endParaRPr lang="en-US"/>
          </a:p>
        </p:txBody>
      </p:sp>
    </p:spTree>
    <p:extLst>
      <p:ext uri="{BB962C8B-B14F-4D97-AF65-F5344CB8AC3E}">
        <p14:creationId xmlns:p14="http://schemas.microsoft.com/office/powerpoint/2010/main" val="2057071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38BBACC-0C70-1547-8182-4A61F7664A00}" type="datetimeFigureOut">
              <a:rPr lang="en-US" smtClean="0"/>
              <a:t>6/4/20</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1DC774AF-C657-9D41-8C57-B734D8157DD7}" type="slidenum">
              <a:rPr lang="en-US" smtClean="0"/>
              <a:t>‹N°›</a:t>
            </a:fld>
            <a:endParaRPr lang="en-US"/>
          </a:p>
        </p:txBody>
      </p:sp>
    </p:spTree>
    <p:extLst>
      <p:ext uri="{BB962C8B-B14F-4D97-AF65-F5344CB8AC3E}">
        <p14:creationId xmlns:p14="http://schemas.microsoft.com/office/powerpoint/2010/main" val="857534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Cliquez et modifiez le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538BBACC-0C70-1547-8182-4A61F7664A00}" type="datetimeFigureOut">
              <a:rPr lang="en-US" smtClean="0"/>
              <a:t>6/4/20</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1DC774AF-C657-9D41-8C57-B734D8157DD7}" type="slidenum">
              <a:rPr lang="en-US" smtClean="0"/>
              <a:t>‹N°›</a:t>
            </a:fld>
            <a:endParaRPr lang="en-US"/>
          </a:p>
        </p:txBody>
      </p:sp>
    </p:spTree>
    <p:extLst>
      <p:ext uri="{BB962C8B-B14F-4D97-AF65-F5344CB8AC3E}">
        <p14:creationId xmlns:p14="http://schemas.microsoft.com/office/powerpoint/2010/main" val="821418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Cliquez et modifiez le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538BBACC-0C70-1547-8182-4A61F7664A00}" type="datetimeFigureOut">
              <a:rPr lang="en-US" smtClean="0"/>
              <a:t>6/4/20</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1DC774AF-C657-9D41-8C57-B734D8157DD7}" type="slidenum">
              <a:rPr lang="en-US" smtClean="0"/>
              <a:t>‹N°›</a:t>
            </a:fld>
            <a:endParaRPr lang="en-US"/>
          </a:p>
        </p:txBody>
      </p:sp>
    </p:spTree>
    <p:extLst>
      <p:ext uri="{BB962C8B-B14F-4D97-AF65-F5344CB8AC3E}">
        <p14:creationId xmlns:p14="http://schemas.microsoft.com/office/powerpoint/2010/main" val="1554939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et modifiez le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8BBACC-0C70-1547-8182-4A61F7664A00}" type="datetimeFigureOut">
              <a:rPr lang="en-US" smtClean="0"/>
              <a:t>6/4/20</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C774AF-C657-9D41-8C57-B734D8157DD7}" type="slidenum">
              <a:rPr lang="en-US" smtClean="0"/>
              <a:t>‹N°›</a:t>
            </a:fld>
            <a:endParaRPr lang="en-US"/>
          </a:p>
        </p:txBody>
      </p:sp>
    </p:spTree>
    <p:extLst>
      <p:ext uri="{BB962C8B-B14F-4D97-AF65-F5344CB8AC3E}">
        <p14:creationId xmlns:p14="http://schemas.microsoft.com/office/powerpoint/2010/main" val="1461064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18" Type="http://schemas.openxmlformats.org/officeDocument/2006/relationships/image" Target="../media/image12.emf"/><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9.png"/><Relationship Id="rId17" Type="http://schemas.microsoft.com/office/2007/relationships/hdphoto" Target="../media/hdphoto6.wdp"/><Relationship Id="rId2" Type="http://schemas.openxmlformats.org/officeDocument/2006/relationships/notesSlide" Target="../notesSlides/notesSlide2.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openxmlformats.org/officeDocument/2006/relationships/image" Target="../media/image5.emf"/><Relationship Id="rId15" Type="http://schemas.microsoft.com/office/2007/relationships/hdphoto" Target="../media/hdphoto5.wdp"/><Relationship Id="rId10" Type="http://schemas.openxmlformats.org/officeDocument/2006/relationships/image" Target="../media/image8.png"/><Relationship Id="rId19" Type="http://schemas.openxmlformats.org/officeDocument/2006/relationships/image" Target="../media/image13.emf"/><Relationship Id="rId4" Type="http://schemas.openxmlformats.org/officeDocument/2006/relationships/image" Target="../media/image4.emf"/><Relationship Id="rId9" Type="http://schemas.microsoft.com/office/2007/relationships/hdphoto" Target="../media/hdphoto2.wdp"/><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2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tiff"/><Relationship Id="rId4" Type="http://schemas.openxmlformats.org/officeDocument/2006/relationships/image" Target="../media/image21.tif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24.tiff"/></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g"/><Relationship Id="rId7"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eg"/><Relationship Id="rId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4B4A4C-9D46-44CF-8104-6611409E5EE3}"/>
              </a:ext>
            </a:extLst>
          </p:cNvPr>
          <p:cNvSpPr>
            <a:spLocks noGrp="1"/>
          </p:cNvSpPr>
          <p:nvPr>
            <p:ph type="ctrTitle"/>
          </p:nvPr>
        </p:nvSpPr>
        <p:spPr>
          <a:xfrm>
            <a:off x="734962" y="1417563"/>
            <a:ext cx="10618838" cy="2683284"/>
          </a:xfrm>
        </p:spPr>
        <p:txBody>
          <a:bodyPr>
            <a:normAutofit/>
          </a:bodyPr>
          <a:lstStyle/>
          <a:p>
            <a:pPr marL="12700">
              <a:lnSpc>
                <a:spcPct val="100000"/>
              </a:lnSpc>
              <a:spcBef>
                <a:spcPts val="95"/>
              </a:spcBef>
            </a:pPr>
            <a:r>
              <a:rPr lang="fr-FR" sz="4800" b="1" spc="-30" dirty="0" err="1">
                <a:solidFill>
                  <a:srgbClr val="000000"/>
                </a:solidFill>
                <a:latin typeface="Trebuchet MS"/>
                <a:cs typeface="Trebuchet MS"/>
              </a:rPr>
              <a:t>Quality</a:t>
            </a:r>
            <a:r>
              <a:rPr lang="fr-FR" sz="4800" b="1" spc="-30" dirty="0">
                <a:solidFill>
                  <a:srgbClr val="000000"/>
                </a:solidFill>
                <a:latin typeface="Trebuchet MS"/>
                <a:cs typeface="Trebuchet MS"/>
              </a:rPr>
              <a:t> and </a:t>
            </a:r>
            <a:r>
              <a:rPr lang="fr-FR" sz="4800" b="1" spc="-30" dirty="0" err="1">
                <a:solidFill>
                  <a:srgbClr val="000000"/>
                </a:solidFill>
                <a:latin typeface="Trebuchet MS"/>
                <a:cs typeface="Trebuchet MS"/>
              </a:rPr>
              <a:t>results</a:t>
            </a:r>
            <a:r>
              <a:rPr lang="fr-FR" sz="4800" b="1" spc="-30" dirty="0">
                <a:solidFill>
                  <a:srgbClr val="000000"/>
                </a:solidFill>
                <a:latin typeface="Trebuchet MS"/>
                <a:cs typeface="Trebuchet MS"/>
              </a:rPr>
              <a:t> of </a:t>
            </a:r>
            <a:r>
              <a:rPr lang="fr-FR" sz="4800" b="1" spc="-30" dirty="0" err="1">
                <a:solidFill>
                  <a:srgbClr val="000000"/>
                </a:solidFill>
                <a:latin typeface="Trebuchet MS"/>
                <a:cs typeface="Trebuchet MS"/>
              </a:rPr>
              <a:t>meta</a:t>
            </a:r>
            <a:r>
              <a:rPr lang="fr-FR" sz="4800" b="1" spc="-30" dirty="0">
                <a:solidFill>
                  <a:srgbClr val="000000"/>
                </a:solidFill>
                <a:latin typeface="Trebuchet MS"/>
                <a:cs typeface="Trebuchet MS"/>
              </a:rPr>
              <a:t>-analyses on </a:t>
            </a:r>
            <a:r>
              <a:rPr lang="fr-FR" sz="4800" b="1" spc="-30" dirty="0" err="1">
                <a:solidFill>
                  <a:srgbClr val="000000"/>
                </a:solidFill>
                <a:latin typeface="Trebuchet MS"/>
                <a:cs typeface="Trebuchet MS"/>
              </a:rPr>
              <a:t>crop</a:t>
            </a:r>
            <a:r>
              <a:rPr lang="fr-FR" sz="4800" b="1" spc="-30" dirty="0">
                <a:solidFill>
                  <a:srgbClr val="000000"/>
                </a:solidFill>
                <a:latin typeface="Trebuchet MS"/>
                <a:cs typeface="Trebuchet MS"/>
              </a:rPr>
              <a:t> diversification</a:t>
            </a:r>
            <a:r>
              <a:rPr lang="fr-FR" sz="4800" b="1" spc="-50" dirty="0">
                <a:solidFill>
                  <a:srgbClr val="000000"/>
                </a:solidFill>
                <a:latin typeface="Trebuchet MS"/>
                <a:cs typeface="Trebuchet MS"/>
              </a:rPr>
              <a:t> </a:t>
            </a:r>
          </a:p>
        </p:txBody>
      </p:sp>
      <p:sp>
        <p:nvSpPr>
          <p:cNvPr id="3" name="Titre 1">
            <a:extLst>
              <a:ext uri="{FF2B5EF4-FFF2-40B4-BE49-F238E27FC236}">
                <a16:creationId xmlns:a16="http://schemas.microsoft.com/office/drawing/2014/main" id="{754B4A4C-9D46-44CF-8104-6611409E5EE3}"/>
              </a:ext>
            </a:extLst>
          </p:cNvPr>
          <p:cNvSpPr txBox="1">
            <a:spLocks/>
          </p:cNvSpPr>
          <p:nvPr/>
        </p:nvSpPr>
        <p:spPr>
          <a:xfrm>
            <a:off x="0" y="3993680"/>
            <a:ext cx="12192000" cy="230810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dirty="0"/>
              <a:t>Damien </a:t>
            </a:r>
            <a:r>
              <a:rPr lang="fr-FR" sz="2800" dirty="0" err="1"/>
              <a:t>Beillouin</a:t>
            </a:r>
            <a:r>
              <a:rPr lang="fr-FR" sz="2800" dirty="0"/>
              <a:t>, Tamara Ben-Ari, David </a:t>
            </a:r>
            <a:r>
              <a:rPr lang="fr-FR" sz="2800" dirty="0" err="1"/>
              <a:t>Makowski</a:t>
            </a:r>
            <a:endParaRPr lang="en-US" sz="2300" dirty="0"/>
          </a:p>
        </p:txBody>
      </p:sp>
      <p:sp>
        <p:nvSpPr>
          <p:cNvPr id="4" name="Espace réservé du numéro de diapositive 3"/>
          <p:cNvSpPr>
            <a:spLocks noGrp="1"/>
          </p:cNvSpPr>
          <p:nvPr>
            <p:ph type="sldNum" sz="quarter" idx="12"/>
          </p:nvPr>
        </p:nvSpPr>
        <p:spPr/>
        <p:txBody>
          <a:bodyPr/>
          <a:lstStyle/>
          <a:p>
            <a:fld id="{70D0BFDF-69CD-404D-A0CD-736B996C4998}" type="slidenum">
              <a:rPr lang="fr-FR" smtClean="0"/>
              <a:t>1</a:t>
            </a:fld>
            <a:endParaRPr lang="fr-FR" dirty="0"/>
          </a:p>
        </p:txBody>
      </p:sp>
      <p:pic>
        <p:nvPicPr>
          <p:cNvPr id="5" name="Image 4" descr="Logotype-INRA.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94" y="52463"/>
            <a:ext cx="2820691" cy="1431933"/>
          </a:xfrm>
          <a:prstGeom prst="rect">
            <a:avLst/>
          </a:prstGeom>
        </p:spPr>
      </p:pic>
      <p:sp>
        <p:nvSpPr>
          <p:cNvPr id="7" name="AutoShape 2" descr="https://www.diverimpacts.net/fileadmin/diverimpacts/images/page/logo/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https://www.diverimpacts.net/fileadmin/diverimpacts/images/page/logo/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mage result for diverimpact"/>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908" y="64576"/>
            <a:ext cx="4204854" cy="1401618"/>
          </a:xfrm>
          <a:prstGeom prst="rect">
            <a:avLst/>
          </a:prstGeom>
        </p:spPr>
      </p:pic>
      <p:sp>
        <p:nvSpPr>
          <p:cNvPr id="11" name="Titre 1">
            <a:extLst>
              <a:ext uri="{FF2B5EF4-FFF2-40B4-BE49-F238E27FC236}">
                <a16:creationId xmlns:a16="http://schemas.microsoft.com/office/drawing/2014/main" id="{754B4A4C-9D46-44CF-8104-6611409E5EE3}"/>
              </a:ext>
            </a:extLst>
          </p:cNvPr>
          <p:cNvSpPr txBox="1">
            <a:spLocks/>
          </p:cNvSpPr>
          <p:nvPr/>
        </p:nvSpPr>
        <p:spPr>
          <a:xfrm>
            <a:off x="609600" y="1844075"/>
            <a:ext cx="10618838" cy="268328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nSpc>
                <a:spcPct val="100000"/>
              </a:lnSpc>
              <a:spcBef>
                <a:spcPts val="95"/>
              </a:spcBef>
            </a:pPr>
            <a:r>
              <a:rPr lang="fr-FR" sz="2000" spc="-30" dirty="0" err="1">
                <a:solidFill>
                  <a:srgbClr val="000000"/>
                </a:solidFill>
                <a:latin typeface="Trebuchet MS"/>
                <a:cs typeface="Trebuchet MS"/>
              </a:rPr>
              <a:t>DiverImpact</a:t>
            </a:r>
            <a:r>
              <a:rPr lang="fr-FR" sz="2000" spc="-30" dirty="0">
                <a:solidFill>
                  <a:srgbClr val="000000"/>
                </a:solidFill>
                <a:latin typeface="Trebuchet MS"/>
                <a:cs typeface="Trebuchet MS"/>
              </a:rPr>
              <a:t> </a:t>
            </a:r>
            <a:r>
              <a:rPr lang="fr-FR" sz="2000" spc="-30" dirty="0" err="1">
                <a:solidFill>
                  <a:srgbClr val="000000"/>
                </a:solidFill>
                <a:latin typeface="Trebuchet MS"/>
                <a:cs typeface="Trebuchet MS"/>
              </a:rPr>
              <a:t>task</a:t>
            </a:r>
            <a:r>
              <a:rPr lang="fr-FR" sz="2000" spc="-30" dirty="0">
                <a:solidFill>
                  <a:srgbClr val="000000"/>
                </a:solidFill>
                <a:latin typeface="Trebuchet MS"/>
                <a:cs typeface="Trebuchet MS"/>
              </a:rPr>
              <a:t> 1.3</a:t>
            </a:r>
            <a:endParaRPr lang="fr-FR" sz="2000" spc="-50" dirty="0">
              <a:solidFill>
                <a:srgbClr val="000000"/>
              </a:solidFill>
              <a:latin typeface="Trebuchet MS"/>
              <a:cs typeface="Trebuchet MS"/>
            </a:endParaRPr>
          </a:p>
        </p:txBody>
      </p:sp>
    </p:spTree>
    <p:extLst>
      <p:ext uri="{BB962C8B-B14F-4D97-AF65-F5344CB8AC3E}">
        <p14:creationId xmlns:p14="http://schemas.microsoft.com/office/powerpoint/2010/main" val="504265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p:cNvCxnSpPr/>
          <p:nvPr/>
        </p:nvCxnSpPr>
        <p:spPr>
          <a:xfrm>
            <a:off x="-123166" y="637074"/>
            <a:ext cx="7454695" cy="71535"/>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83812" y="185389"/>
            <a:ext cx="11828064" cy="523220"/>
          </a:xfrm>
          <a:prstGeom prst="rect">
            <a:avLst/>
          </a:prstGeom>
        </p:spPr>
        <p:txBody>
          <a:bodyPr wrap="square">
            <a:spAutoFit/>
          </a:bodyPr>
          <a:lstStyle/>
          <a:p>
            <a:r>
              <a:rPr lang="fr-FR" altLang="x-none" sz="2800" b="1" dirty="0" err="1">
                <a:solidFill>
                  <a:srgbClr val="265C9F"/>
                </a:solidFill>
                <a:latin typeface="Century Gothic" charset="0"/>
                <a:ea typeface="Century Gothic" charset="0"/>
                <a:cs typeface="Century Gothic" charset="0"/>
              </a:rPr>
              <a:t>Many</a:t>
            </a:r>
            <a:r>
              <a:rPr lang="fr-FR" altLang="x-none" sz="2800" b="1" dirty="0">
                <a:solidFill>
                  <a:srgbClr val="265C9F"/>
                </a:solidFill>
                <a:latin typeface="Century Gothic" charset="0"/>
                <a:ea typeface="Century Gothic" charset="0"/>
                <a:cs typeface="Century Gothic" charset="0"/>
              </a:rPr>
              <a:t> </a:t>
            </a:r>
            <a:r>
              <a:rPr lang="fr-FR" altLang="x-none" sz="2800" b="1" dirty="0" err="1">
                <a:solidFill>
                  <a:srgbClr val="265C9F"/>
                </a:solidFill>
                <a:latin typeface="Century Gothic" charset="0"/>
                <a:ea typeface="Century Gothic" charset="0"/>
                <a:cs typeface="Century Gothic" charset="0"/>
              </a:rPr>
              <a:t>experiments</a:t>
            </a:r>
            <a:r>
              <a:rPr lang="fr-FR" altLang="x-none" sz="2800" b="1" dirty="0">
                <a:solidFill>
                  <a:srgbClr val="265C9F"/>
                </a:solidFill>
                <a:latin typeface="Century Gothic" charset="0"/>
                <a:ea typeface="Century Gothic" charset="0"/>
                <a:cs typeface="Century Gothic" charset="0"/>
              </a:rPr>
              <a:t> have been </a:t>
            </a:r>
            <a:r>
              <a:rPr lang="fr-FR" altLang="x-none" sz="2800" b="1" dirty="0" err="1">
                <a:solidFill>
                  <a:srgbClr val="265C9F"/>
                </a:solidFill>
                <a:latin typeface="Century Gothic" charset="0"/>
                <a:ea typeface="Century Gothic" charset="0"/>
                <a:cs typeface="Century Gothic" charset="0"/>
              </a:rPr>
              <a:t>published</a:t>
            </a:r>
            <a:endParaRPr lang="fr-FR" sz="2800" b="1" dirty="0">
              <a:solidFill>
                <a:srgbClr val="265C9F"/>
              </a:solidFill>
              <a:latin typeface="Century Gothic" charset="0"/>
              <a:ea typeface="Century Gothic" charset="0"/>
              <a:cs typeface="Century Gothic" charset="0"/>
            </a:endParaRPr>
          </a:p>
        </p:txBody>
      </p:sp>
      <p:sp>
        <p:nvSpPr>
          <p:cNvPr id="5" name="ZoneTexte 4"/>
          <p:cNvSpPr txBox="1"/>
          <p:nvPr/>
        </p:nvSpPr>
        <p:spPr>
          <a:xfrm>
            <a:off x="1286359" y="1726357"/>
            <a:ext cx="184731" cy="369332"/>
          </a:xfrm>
          <a:prstGeom prst="rect">
            <a:avLst/>
          </a:prstGeom>
          <a:noFill/>
        </p:spPr>
        <p:txBody>
          <a:bodyPr wrap="none" rtlCol="0">
            <a:spAutoFit/>
          </a:bodyPr>
          <a:lstStyle/>
          <a:p>
            <a:endParaRPr lang="en-US" dirty="0"/>
          </a:p>
        </p:txBody>
      </p:sp>
      <p:sp>
        <p:nvSpPr>
          <p:cNvPr id="2" name="Rectangle 1"/>
          <p:cNvSpPr/>
          <p:nvPr/>
        </p:nvSpPr>
        <p:spPr>
          <a:xfrm>
            <a:off x="531273" y="1117484"/>
            <a:ext cx="11480603" cy="954107"/>
          </a:xfrm>
          <a:prstGeom prst="rect">
            <a:avLst/>
          </a:prstGeom>
        </p:spPr>
        <p:txBody>
          <a:bodyPr wrap="square">
            <a:spAutoFit/>
          </a:bodyPr>
          <a:lstStyle/>
          <a:p>
            <a:r>
              <a:rPr lang="en-US" sz="2800" dirty="0"/>
              <a:t>Over 35,000 experimental results have been published on this topic between January 1990 and November 2018 in agronomy peer-reviewed journals</a:t>
            </a:r>
            <a:r>
              <a:rPr lang="fr-FR" sz="2800" dirty="0">
                <a:effectLst/>
              </a:rPr>
              <a:t> </a:t>
            </a:r>
            <a:endParaRPr lang="en-US" sz="2000" dirty="0"/>
          </a:p>
        </p:txBody>
      </p:sp>
      <p:sp>
        <p:nvSpPr>
          <p:cNvPr id="21" name="object 21"/>
          <p:cNvSpPr txBox="1">
            <a:spLocks noGrp="1"/>
          </p:cNvSpPr>
          <p:nvPr>
            <p:ph type="ftr" sz="quarter" idx="4294967295"/>
          </p:nvPr>
        </p:nvSpPr>
        <p:spPr>
          <a:xfrm>
            <a:off x="1649047" y="7521425"/>
            <a:ext cx="7756461" cy="155019"/>
          </a:xfrm>
          <a:prstGeom prst="rect">
            <a:avLst/>
          </a:prstGeom>
        </p:spPr>
        <p:txBody>
          <a:bodyPr vert="horz" wrap="square" lIns="0" tIns="2517" rIns="0" bIns="0" rtlCol="0" anchor="ctr">
            <a:spAutoFit/>
          </a:bodyPr>
          <a:lstStyle/>
          <a:p>
            <a:pPr marL="25168">
              <a:spcBef>
                <a:spcPts val="20"/>
              </a:spcBef>
              <a:tabLst>
                <a:tab pos="2920699" algn="l"/>
              </a:tabLst>
            </a:pPr>
            <a:r>
              <a:rPr sz="991" spc="79">
                <a:solidFill>
                  <a:srgbClr val="FFFFFF"/>
                </a:solidFill>
              </a:rPr>
              <a:t>Beillouin </a:t>
            </a:r>
            <a:r>
              <a:rPr sz="991" spc="119">
                <a:solidFill>
                  <a:srgbClr val="FFFFFF"/>
                </a:solidFill>
              </a:rPr>
              <a:t>D., </a:t>
            </a:r>
            <a:r>
              <a:rPr sz="991" spc="99">
                <a:solidFill>
                  <a:srgbClr val="FFFFFF"/>
                </a:solidFill>
              </a:rPr>
              <a:t>Ben </a:t>
            </a:r>
            <a:r>
              <a:rPr sz="991" spc="119">
                <a:solidFill>
                  <a:srgbClr val="FFFFFF"/>
                </a:solidFill>
              </a:rPr>
              <a:t>Ari </a:t>
            </a:r>
            <a:r>
              <a:rPr sz="991" spc="149">
                <a:solidFill>
                  <a:srgbClr val="FFFFFF"/>
                </a:solidFill>
              </a:rPr>
              <a:t>T.,</a:t>
            </a:r>
            <a:r>
              <a:rPr sz="991" spc="327">
                <a:solidFill>
                  <a:srgbClr val="FFFFFF"/>
                </a:solidFill>
              </a:rPr>
              <a:t> </a:t>
            </a:r>
            <a:r>
              <a:rPr sz="991" spc="89">
                <a:solidFill>
                  <a:srgbClr val="FFFFFF"/>
                </a:solidFill>
              </a:rPr>
              <a:t>Makowski</a:t>
            </a:r>
            <a:r>
              <a:rPr sz="991" spc="149">
                <a:solidFill>
                  <a:srgbClr val="FFFFFF"/>
                </a:solidFill>
              </a:rPr>
              <a:t> </a:t>
            </a:r>
            <a:r>
              <a:rPr sz="991" spc="139">
                <a:solidFill>
                  <a:srgbClr val="FFFFFF"/>
                </a:solidFill>
              </a:rPr>
              <a:t>D</a:t>
            </a:r>
            <a:endParaRPr sz="991"/>
          </a:p>
        </p:txBody>
      </p:sp>
      <p:sp>
        <p:nvSpPr>
          <p:cNvPr id="22" name="object 18"/>
          <p:cNvSpPr txBox="1"/>
          <p:nvPr/>
        </p:nvSpPr>
        <p:spPr>
          <a:xfrm>
            <a:off x="958112" y="2314185"/>
            <a:ext cx="8258643" cy="390077"/>
          </a:xfrm>
          <a:prstGeom prst="rect">
            <a:avLst/>
          </a:prstGeom>
        </p:spPr>
        <p:txBody>
          <a:bodyPr vert="horz" wrap="square" lIns="0" tIns="23909" rIns="0" bIns="0" rtlCol="0">
            <a:spAutoFit/>
          </a:bodyPr>
          <a:lstStyle/>
          <a:p>
            <a:pPr marL="25168" marR="10067">
              <a:spcBef>
                <a:spcPts val="188"/>
              </a:spcBef>
              <a:tabLst>
                <a:tab pos="304528" algn="l"/>
              </a:tabLst>
            </a:pPr>
            <a:r>
              <a:rPr lang="fr-FR" sz="2378" b="1" spc="-99" dirty="0" err="1">
                <a:solidFill>
                  <a:srgbClr val="000000"/>
                </a:solidFill>
                <a:latin typeface="Cambria"/>
                <a:cs typeface="Cambria"/>
              </a:rPr>
              <a:t>Example</a:t>
            </a:r>
            <a:r>
              <a:rPr lang="fr-FR" sz="2378" b="1" spc="-99" dirty="0">
                <a:solidFill>
                  <a:srgbClr val="000000"/>
                </a:solidFill>
                <a:latin typeface="Cambria"/>
                <a:cs typeface="Cambria"/>
              </a:rPr>
              <a:t> of </a:t>
            </a:r>
            <a:r>
              <a:rPr lang="fr-FR" sz="2378" b="1" spc="-99" dirty="0" err="1">
                <a:solidFill>
                  <a:srgbClr val="000000"/>
                </a:solidFill>
                <a:latin typeface="Cambria"/>
                <a:cs typeface="Cambria"/>
              </a:rPr>
              <a:t>individual</a:t>
            </a:r>
            <a:r>
              <a:rPr lang="fr-FR" sz="2378" b="1" spc="-99" dirty="0">
                <a:solidFill>
                  <a:srgbClr val="000000"/>
                </a:solidFill>
                <a:latin typeface="Cambria"/>
                <a:cs typeface="Cambria"/>
              </a:rPr>
              <a:t> </a:t>
            </a:r>
            <a:r>
              <a:rPr lang="fr-FR" sz="2378" b="1" spc="-99" dirty="0" err="1">
                <a:solidFill>
                  <a:srgbClr val="000000"/>
                </a:solidFill>
                <a:latin typeface="Cambria"/>
                <a:cs typeface="Cambria"/>
              </a:rPr>
              <a:t>experiments</a:t>
            </a:r>
            <a:endParaRPr lang="fr-FR" sz="2378" b="1" spc="-99" dirty="0">
              <a:solidFill>
                <a:srgbClr val="000000"/>
              </a:solidFill>
              <a:latin typeface="Cambria"/>
              <a:cs typeface="Cambria"/>
            </a:endParaRPr>
          </a:p>
        </p:txBody>
      </p:sp>
      <p:sp>
        <p:nvSpPr>
          <p:cNvPr id="23" name="Rectangle 22"/>
          <p:cNvSpPr/>
          <p:nvPr/>
        </p:nvSpPr>
        <p:spPr>
          <a:xfrm>
            <a:off x="10190576" y="6457890"/>
            <a:ext cx="4567806" cy="400110"/>
          </a:xfrm>
          <a:prstGeom prst="rect">
            <a:avLst/>
          </a:prstGeom>
        </p:spPr>
        <p:txBody>
          <a:bodyPr>
            <a:spAutoFit/>
          </a:bodyPr>
          <a:lstStyle/>
          <a:p>
            <a:r>
              <a:rPr lang="fr-FR" sz="2000" dirty="0" err="1"/>
              <a:t>Ercoli</a:t>
            </a:r>
            <a:r>
              <a:rPr lang="fr-FR" sz="2000" dirty="0"/>
              <a:t> et al., 2016 </a:t>
            </a:r>
          </a:p>
        </p:txBody>
      </p:sp>
      <p:pic>
        <p:nvPicPr>
          <p:cNvPr id="24" name="Image 23" descr="Capture d’écran 2018-06-03 à 16.29.0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6389" y="3091444"/>
            <a:ext cx="9135611" cy="3213050"/>
          </a:xfrm>
          <a:prstGeom prst="rect">
            <a:avLst/>
          </a:prstGeom>
        </p:spPr>
      </p:pic>
      <p:sp>
        <p:nvSpPr>
          <p:cNvPr id="10" name="Rectangle 9"/>
          <p:cNvSpPr/>
          <p:nvPr/>
        </p:nvSpPr>
        <p:spPr>
          <a:xfrm>
            <a:off x="-1008567" y="3693794"/>
            <a:ext cx="6096000" cy="1104277"/>
          </a:xfrm>
          <a:prstGeom prst="rect">
            <a:avLst/>
          </a:prstGeom>
        </p:spPr>
        <p:txBody>
          <a:bodyPr>
            <a:spAutoFit/>
          </a:bodyPr>
          <a:lstStyle/>
          <a:p>
            <a:pPr marL="1837234" marR="10067" lvl="2">
              <a:spcBef>
                <a:spcPts val="188"/>
              </a:spcBef>
              <a:tabLst>
                <a:tab pos="304528" algn="l"/>
              </a:tabLst>
            </a:pPr>
            <a:r>
              <a:rPr lang="fr-FR" sz="2081" spc="-99">
                <a:solidFill>
                  <a:srgbClr val="7F7F7F"/>
                </a:solidFill>
                <a:latin typeface="Cambria"/>
                <a:cs typeface="Cambria"/>
              </a:rPr>
              <a:t>-</a:t>
            </a:r>
            <a:r>
              <a:rPr lang="fr-FR" sz="2081" spc="-99" dirty="0" err="1">
                <a:solidFill>
                  <a:srgbClr val="7F7F7F"/>
                </a:solidFill>
                <a:latin typeface="Cambria"/>
                <a:cs typeface="Cambria"/>
              </a:rPr>
              <a:t>Strategie</a:t>
            </a:r>
            <a:r>
              <a:rPr lang="fr-FR" sz="2081" spc="-99" dirty="0">
                <a:solidFill>
                  <a:srgbClr val="7F7F7F"/>
                </a:solidFill>
                <a:latin typeface="Cambria"/>
                <a:cs typeface="Cambria"/>
              </a:rPr>
              <a:t>: Rotation</a:t>
            </a:r>
          </a:p>
          <a:p>
            <a:pPr marL="1837234" marR="10067" lvl="2">
              <a:spcBef>
                <a:spcPts val="188"/>
              </a:spcBef>
              <a:tabLst>
                <a:tab pos="304528" algn="l"/>
              </a:tabLst>
            </a:pPr>
            <a:r>
              <a:rPr lang="fr-FR" sz="2081" spc="-99" dirty="0">
                <a:solidFill>
                  <a:srgbClr val="7F7F7F"/>
                </a:solidFill>
                <a:latin typeface="Cambria"/>
                <a:cs typeface="Cambria"/>
              </a:rPr>
              <a:t>-</a:t>
            </a:r>
            <a:r>
              <a:rPr lang="fr-FR" sz="2081" spc="-99" dirty="0" err="1">
                <a:solidFill>
                  <a:srgbClr val="7F7F7F"/>
                </a:solidFill>
                <a:latin typeface="Cambria"/>
                <a:cs typeface="Cambria"/>
              </a:rPr>
              <a:t>Region</a:t>
            </a:r>
            <a:r>
              <a:rPr lang="fr-FR" sz="2081" spc="-99" dirty="0">
                <a:solidFill>
                  <a:srgbClr val="7F7F7F"/>
                </a:solidFill>
                <a:latin typeface="Cambria"/>
                <a:cs typeface="Cambria"/>
              </a:rPr>
              <a:t>:  </a:t>
            </a:r>
            <a:r>
              <a:rPr lang="fr-FR" sz="2081" spc="-99" dirty="0" err="1">
                <a:solidFill>
                  <a:srgbClr val="7F7F7F"/>
                </a:solidFill>
                <a:latin typeface="Cambria"/>
                <a:cs typeface="Cambria"/>
              </a:rPr>
              <a:t>Italy</a:t>
            </a:r>
            <a:endParaRPr lang="fr-FR" sz="2081" spc="-99" dirty="0">
              <a:solidFill>
                <a:srgbClr val="7F7F7F"/>
              </a:solidFill>
              <a:latin typeface="Cambria"/>
              <a:cs typeface="Cambria"/>
            </a:endParaRPr>
          </a:p>
          <a:p>
            <a:pPr marL="1837234" marR="10067" lvl="2">
              <a:spcBef>
                <a:spcPts val="188"/>
              </a:spcBef>
              <a:tabLst>
                <a:tab pos="304528" algn="l"/>
              </a:tabLst>
            </a:pPr>
            <a:r>
              <a:rPr lang="fr-FR" sz="2081" spc="-99" dirty="0">
                <a:solidFill>
                  <a:srgbClr val="7F7F7F"/>
                </a:solidFill>
                <a:latin typeface="Cambria"/>
                <a:cs typeface="Cambria"/>
              </a:rPr>
              <a:t>-Output: </a:t>
            </a:r>
            <a:r>
              <a:rPr lang="fr-FR" sz="2081" spc="-99" dirty="0" err="1">
                <a:solidFill>
                  <a:srgbClr val="7F7F7F"/>
                </a:solidFill>
                <a:latin typeface="Cambria"/>
                <a:cs typeface="Cambria"/>
              </a:rPr>
              <a:t>Yield</a:t>
            </a:r>
            <a:endParaRPr lang="fr-FR" sz="2081" spc="-99" dirty="0">
              <a:solidFill>
                <a:srgbClr val="7F7F7F"/>
              </a:solidFill>
              <a:latin typeface="Cambria"/>
              <a:cs typeface="Cambria"/>
            </a:endParaRPr>
          </a:p>
        </p:txBody>
      </p:sp>
    </p:spTree>
    <p:extLst>
      <p:ext uri="{BB962C8B-B14F-4D97-AF65-F5344CB8AC3E}">
        <p14:creationId xmlns:p14="http://schemas.microsoft.com/office/powerpoint/2010/main" val="400008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p:cNvCxnSpPr/>
          <p:nvPr/>
        </p:nvCxnSpPr>
        <p:spPr>
          <a:xfrm>
            <a:off x="-1683025" y="637074"/>
            <a:ext cx="7454695" cy="71535"/>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83812" y="185389"/>
            <a:ext cx="11828064" cy="523220"/>
          </a:xfrm>
          <a:prstGeom prst="rect">
            <a:avLst/>
          </a:prstGeom>
        </p:spPr>
        <p:txBody>
          <a:bodyPr wrap="square">
            <a:spAutoFit/>
          </a:bodyPr>
          <a:lstStyle/>
          <a:p>
            <a:r>
              <a:rPr lang="fr-FR" altLang="x-none" sz="2800" b="1" dirty="0" err="1">
                <a:solidFill>
                  <a:srgbClr val="265C9F"/>
                </a:solidFill>
                <a:latin typeface="Century Gothic" charset="0"/>
                <a:ea typeface="Century Gothic" charset="0"/>
                <a:cs typeface="Century Gothic" charset="0"/>
              </a:rPr>
              <a:t>Various</a:t>
            </a:r>
            <a:r>
              <a:rPr lang="fr-FR" altLang="x-none" sz="2800" b="1" dirty="0">
                <a:solidFill>
                  <a:srgbClr val="265C9F"/>
                </a:solidFill>
                <a:latin typeface="Century Gothic" charset="0"/>
                <a:ea typeface="Century Gothic" charset="0"/>
                <a:cs typeface="Century Gothic" charset="0"/>
              </a:rPr>
              <a:t> </a:t>
            </a:r>
            <a:r>
              <a:rPr lang="fr-FR" altLang="x-none" sz="2800" b="1" dirty="0" err="1">
                <a:solidFill>
                  <a:srgbClr val="265C9F"/>
                </a:solidFill>
                <a:latin typeface="Century Gothic" charset="0"/>
                <a:ea typeface="Century Gothic" charset="0"/>
                <a:cs typeface="Century Gothic" charset="0"/>
              </a:rPr>
              <a:t>outcomes</a:t>
            </a:r>
            <a:r>
              <a:rPr lang="fr-FR" altLang="x-none" sz="2800" b="1" dirty="0">
                <a:solidFill>
                  <a:srgbClr val="265C9F"/>
                </a:solidFill>
                <a:latin typeface="Century Gothic" charset="0"/>
                <a:ea typeface="Century Gothic" charset="0"/>
                <a:cs typeface="Century Gothic" charset="0"/>
              </a:rPr>
              <a:t> are </a:t>
            </a:r>
            <a:r>
              <a:rPr lang="fr-FR" altLang="x-none" sz="2800" b="1" dirty="0" err="1">
                <a:solidFill>
                  <a:srgbClr val="265C9F"/>
                </a:solidFill>
                <a:latin typeface="Century Gothic" charset="0"/>
                <a:ea typeface="Century Gothic" charset="0"/>
                <a:cs typeface="Century Gothic" charset="0"/>
              </a:rPr>
              <a:t>analysed</a:t>
            </a:r>
            <a:endParaRPr lang="fr-FR" sz="2800" b="1" dirty="0">
              <a:solidFill>
                <a:srgbClr val="265C9F"/>
              </a:solidFill>
              <a:latin typeface="Century Gothic" charset="0"/>
              <a:ea typeface="Century Gothic" charset="0"/>
              <a:cs typeface="Century Gothic" charset="0"/>
            </a:endParaRPr>
          </a:p>
        </p:txBody>
      </p:sp>
      <p:sp>
        <p:nvSpPr>
          <p:cNvPr id="5" name="ZoneTexte 4"/>
          <p:cNvSpPr txBox="1"/>
          <p:nvPr/>
        </p:nvSpPr>
        <p:spPr>
          <a:xfrm>
            <a:off x="1286359" y="1726357"/>
            <a:ext cx="184731" cy="369332"/>
          </a:xfrm>
          <a:prstGeom prst="rect">
            <a:avLst/>
          </a:prstGeom>
          <a:noFill/>
        </p:spPr>
        <p:txBody>
          <a:bodyPr wrap="none" rtlCol="0">
            <a:spAutoFit/>
          </a:bodyPr>
          <a:lstStyle/>
          <a:p>
            <a:endParaRPr lang="en-US" dirty="0"/>
          </a:p>
        </p:txBody>
      </p:sp>
      <p:sp>
        <p:nvSpPr>
          <p:cNvPr id="21" name="object 21"/>
          <p:cNvSpPr txBox="1">
            <a:spLocks noGrp="1"/>
          </p:cNvSpPr>
          <p:nvPr>
            <p:ph type="ftr" sz="quarter" idx="4294967295"/>
          </p:nvPr>
        </p:nvSpPr>
        <p:spPr>
          <a:xfrm>
            <a:off x="1649047" y="7521425"/>
            <a:ext cx="7756461" cy="155019"/>
          </a:xfrm>
          <a:prstGeom prst="rect">
            <a:avLst/>
          </a:prstGeom>
        </p:spPr>
        <p:txBody>
          <a:bodyPr vert="horz" wrap="square" lIns="0" tIns="2517" rIns="0" bIns="0" rtlCol="0" anchor="ctr">
            <a:spAutoFit/>
          </a:bodyPr>
          <a:lstStyle/>
          <a:p>
            <a:pPr marL="25168">
              <a:spcBef>
                <a:spcPts val="20"/>
              </a:spcBef>
              <a:tabLst>
                <a:tab pos="2920699" algn="l"/>
              </a:tabLst>
            </a:pPr>
            <a:r>
              <a:rPr sz="991" spc="79">
                <a:solidFill>
                  <a:srgbClr val="FFFFFF"/>
                </a:solidFill>
              </a:rPr>
              <a:t>Beillouin </a:t>
            </a:r>
            <a:r>
              <a:rPr sz="991" spc="119">
                <a:solidFill>
                  <a:srgbClr val="FFFFFF"/>
                </a:solidFill>
              </a:rPr>
              <a:t>D., </a:t>
            </a:r>
            <a:r>
              <a:rPr sz="991" spc="99">
                <a:solidFill>
                  <a:srgbClr val="FFFFFF"/>
                </a:solidFill>
              </a:rPr>
              <a:t>Ben </a:t>
            </a:r>
            <a:r>
              <a:rPr sz="991" spc="119">
                <a:solidFill>
                  <a:srgbClr val="FFFFFF"/>
                </a:solidFill>
              </a:rPr>
              <a:t>Ari </a:t>
            </a:r>
            <a:r>
              <a:rPr sz="991" spc="149">
                <a:solidFill>
                  <a:srgbClr val="FFFFFF"/>
                </a:solidFill>
              </a:rPr>
              <a:t>T.,</a:t>
            </a:r>
            <a:r>
              <a:rPr sz="991" spc="327">
                <a:solidFill>
                  <a:srgbClr val="FFFFFF"/>
                </a:solidFill>
              </a:rPr>
              <a:t> </a:t>
            </a:r>
            <a:r>
              <a:rPr sz="991" spc="89">
                <a:solidFill>
                  <a:srgbClr val="FFFFFF"/>
                </a:solidFill>
              </a:rPr>
              <a:t>Makowski</a:t>
            </a:r>
            <a:r>
              <a:rPr sz="991" spc="149">
                <a:solidFill>
                  <a:srgbClr val="FFFFFF"/>
                </a:solidFill>
              </a:rPr>
              <a:t> </a:t>
            </a:r>
            <a:r>
              <a:rPr sz="991" spc="139">
                <a:solidFill>
                  <a:srgbClr val="FFFFFF"/>
                </a:solidFill>
              </a:rPr>
              <a:t>D</a:t>
            </a:r>
            <a:endParaRPr sz="991"/>
          </a:p>
        </p:txBody>
      </p:sp>
      <p:sp>
        <p:nvSpPr>
          <p:cNvPr id="11" name="Rectangle 10"/>
          <p:cNvSpPr/>
          <p:nvPr/>
        </p:nvSpPr>
        <p:spPr>
          <a:xfrm>
            <a:off x="531273" y="1117484"/>
            <a:ext cx="11480603" cy="523220"/>
          </a:xfrm>
          <a:prstGeom prst="rect">
            <a:avLst/>
          </a:prstGeom>
        </p:spPr>
        <p:txBody>
          <a:bodyPr wrap="square">
            <a:spAutoFit/>
          </a:bodyPr>
          <a:lstStyle/>
          <a:p>
            <a:r>
              <a:rPr lang="fr-FR" sz="2800" dirty="0"/>
              <a:t>Production: </a:t>
            </a:r>
            <a:r>
              <a:rPr lang="fr-FR" sz="2400" dirty="0" err="1">
                <a:solidFill>
                  <a:schemeClr val="bg1">
                    <a:lumMod val="50000"/>
                  </a:schemeClr>
                </a:solidFill>
              </a:rPr>
              <a:t>yield</a:t>
            </a:r>
            <a:r>
              <a:rPr lang="fr-FR" sz="2400" dirty="0">
                <a:solidFill>
                  <a:schemeClr val="bg1">
                    <a:lumMod val="50000"/>
                  </a:schemeClr>
                </a:solidFill>
              </a:rPr>
              <a:t>, </a:t>
            </a:r>
            <a:r>
              <a:rPr lang="fr-FR" sz="2400" dirty="0" err="1">
                <a:solidFill>
                  <a:schemeClr val="bg1">
                    <a:lumMod val="50000"/>
                  </a:schemeClr>
                </a:solidFill>
              </a:rPr>
              <a:t>biomass</a:t>
            </a:r>
            <a:r>
              <a:rPr lang="fr-FR" sz="2400" dirty="0">
                <a:solidFill>
                  <a:schemeClr val="bg1">
                    <a:lumMod val="50000"/>
                  </a:schemeClr>
                </a:solidFill>
              </a:rPr>
              <a:t>,</a:t>
            </a:r>
            <a:r>
              <a:rPr lang="is-IS" sz="2400" dirty="0">
                <a:solidFill>
                  <a:schemeClr val="bg1">
                    <a:lumMod val="50000"/>
                  </a:schemeClr>
                </a:solidFill>
              </a:rPr>
              <a:t>…</a:t>
            </a:r>
            <a:r>
              <a:rPr lang="fr-FR" sz="2400" dirty="0">
                <a:solidFill>
                  <a:schemeClr val="bg1">
                    <a:lumMod val="50000"/>
                  </a:schemeClr>
                </a:solidFill>
              </a:rPr>
              <a:t> </a:t>
            </a:r>
            <a:endParaRPr lang="en-US" dirty="0">
              <a:solidFill>
                <a:schemeClr val="bg1">
                  <a:lumMod val="50000"/>
                </a:schemeClr>
              </a:solidFill>
            </a:endParaRPr>
          </a:p>
        </p:txBody>
      </p:sp>
      <p:sp>
        <p:nvSpPr>
          <p:cNvPr id="12" name="Rectangle 11"/>
          <p:cNvSpPr/>
          <p:nvPr/>
        </p:nvSpPr>
        <p:spPr>
          <a:xfrm>
            <a:off x="531273" y="2181342"/>
            <a:ext cx="11480603" cy="523220"/>
          </a:xfrm>
          <a:prstGeom prst="rect">
            <a:avLst/>
          </a:prstGeom>
        </p:spPr>
        <p:txBody>
          <a:bodyPr wrap="square">
            <a:spAutoFit/>
          </a:bodyPr>
          <a:lstStyle/>
          <a:p>
            <a:r>
              <a:rPr lang="fr-FR" sz="2800" dirty="0" err="1"/>
              <a:t>Environment</a:t>
            </a:r>
            <a:r>
              <a:rPr lang="fr-FR" sz="2800" dirty="0"/>
              <a:t>: </a:t>
            </a:r>
            <a:r>
              <a:rPr lang="fr-FR" sz="2400" dirty="0" err="1">
                <a:solidFill>
                  <a:schemeClr val="bg1">
                    <a:lumMod val="50000"/>
                  </a:schemeClr>
                </a:solidFill>
              </a:rPr>
              <a:t>soil</a:t>
            </a:r>
            <a:r>
              <a:rPr lang="fr-FR" sz="2400" dirty="0">
                <a:solidFill>
                  <a:schemeClr val="bg1">
                    <a:lumMod val="50000"/>
                  </a:schemeClr>
                </a:solidFill>
              </a:rPr>
              <a:t> </a:t>
            </a:r>
            <a:r>
              <a:rPr lang="fr-FR" sz="2400" dirty="0" err="1">
                <a:solidFill>
                  <a:schemeClr val="bg1">
                    <a:lumMod val="50000"/>
                  </a:schemeClr>
                </a:solidFill>
              </a:rPr>
              <a:t>quality</a:t>
            </a:r>
            <a:r>
              <a:rPr lang="fr-FR" sz="2400" dirty="0">
                <a:solidFill>
                  <a:schemeClr val="bg1">
                    <a:lumMod val="50000"/>
                  </a:schemeClr>
                </a:solidFill>
              </a:rPr>
              <a:t>, water </a:t>
            </a:r>
            <a:r>
              <a:rPr lang="fr-FR" sz="2400" dirty="0" err="1">
                <a:solidFill>
                  <a:schemeClr val="bg1">
                    <a:lumMod val="50000"/>
                  </a:schemeClr>
                </a:solidFill>
              </a:rPr>
              <a:t>quality</a:t>
            </a:r>
            <a:r>
              <a:rPr lang="fr-FR" sz="2400" dirty="0">
                <a:solidFill>
                  <a:schemeClr val="bg1">
                    <a:lumMod val="50000"/>
                  </a:schemeClr>
                </a:solidFill>
              </a:rPr>
              <a:t>, </a:t>
            </a:r>
            <a:r>
              <a:rPr lang="fr-FR" sz="2400" dirty="0" err="1">
                <a:solidFill>
                  <a:schemeClr val="bg1">
                    <a:lumMod val="50000"/>
                  </a:schemeClr>
                </a:solidFill>
              </a:rPr>
              <a:t>biodiversity</a:t>
            </a:r>
            <a:r>
              <a:rPr lang="fr-FR" sz="2400" dirty="0">
                <a:solidFill>
                  <a:schemeClr val="bg1">
                    <a:lumMod val="50000"/>
                  </a:schemeClr>
                </a:solidFill>
              </a:rPr>
              <a:t>,</a:t>
            </a:r>
            <a:r>
              <a:rPr lang="is-IS" sz="2400" dirty="0">
                <a:solidFill>
                  <a:schemeClr val="bg1">
                    <a:lumMod val="50000"/>
                  </a:schemeClr>
                </a:solidFill>
              </a:rPr>
              <a:t>….</a:t>
            </a:r>
            <a:endParaRPr lang="en-US" dirty="0">
              <a:solidFill>
                <a:schemeClr val="bg1">
                  <a:lumMod val="50000"/>
                </a:schemeClr>
              </a:solidFill>
            </a:endParaRPr>
          </a:p>
        </p:txBody>
      </p:sp>
      <p:sp>
        <p:nvSpPr>
          <p:cNvPr id="13" name="Rectangle 12"/>
          <p:cNvSpPr/>
          <p:nvPr/>
        </p:nvSpPr>
        <p:spPr>
          <a:xfrm>
            <a:off x="531272" y="3245200"/>
            <a:ext cx="11480603" cy="523220"/>
          </a:xfrm>
          <a:prstGeom prst="rect">
            <a:avLst/>
          </a:prstGeom>
        </p:spPr>
        <p:txBody>
          <a:bodyPr wrap="square">
            <a:spAutoFit/>
          </a:bodyPr>
          <a:lstStyle/>
          <a:p>
            <a:r>
              <a:rPr lang="fr-FR" sz="2800" dirty="0" err="1"/>
              <a:t>Economic</a:t>
            </a:r>
            <a:r>
              <a:rPr lang="fr-FR" sz="2800" dirty="0"/>
              <a:t>: </a:t>
            </a:r>
            <a:r>
              <a:rPr lang="fr-FR" sz="2400" dirty="0" err="1">
                <a:solidFill>
                  <a:schemeClr val="bg1">
                    <a:lumMod val="50000"/>
                  </a:schemeClr>
                </a:solidFill>
              </a:rPr>
              <a:t>profitability</a:t>
            </a:r>
            <a:r>
              <a:rPr lang="fr-FR" sz="2400" dirty="0">
                <a:solidFill>
                  <a:schemeClr val="bg1">
                    <a:lumMod val="50000"/>
                  </a:schemeClr>
                </a:solidFill>
              </a:rPr>
              <a:t>, </a:t>
            </a:r>
            <a:r>
              <a:rPr lang="fr-FR" sz="2400" dirty="0" err="1">
                <a:solidFill>
                  <a:schemeClr val="bg1">
                    <a:lumMod val="50000"/>
                  </a:schemeClr>
                </a:solidFill>
              </a:rPr>
              <a:t>income</a:t>
            </a:r>
            <a:r>
              <a:rPr lang="fr-FR" sz="2400" dirty="0">
                <a:solidFill>
                  <a:schemeClr val="bg1">
                    <a:lumMod val="50000"/>
                  </a:schemeClr>
                </a:solidFill>
              </a:rPr>
              <a:t>, </a:t>
            </a:r>
            <a:r>
              <a:rPr lang="is-IS" sz="2400" dirty="0">
                <a:solidFill>
                  <a:schemeClr val="bg1">
                    <a:lumMod val="50000"/>
                  </a:schemeClr>
                </a:solidFill>
              </a:rPr>
              <a:t>….</a:t>
            </a:r>
            <a:endParaRPr lang="en-US" dirty="0">
              <a:solidFill>
                <a:schemeClr val="bg1">
                  <a:lumMod val="50000"/>
                </a:schemeClr>
              </a:solidFill>
            </a:endParaRPr>
          </a:p>
        </p:txBody>
      </p:sp>
    </p:spTree>
    <p:extLst>
      <p:ext uri="{BB962C8B-B14F-4D97-AF65-F5344CB8AC3E}">
        <p14:creationId xmlns:p14="http://schemas.microsoft.com/office/powerpoint/2010/main" val="266173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70D0BFDF-69CD-404D-A0CD-736B996C4998}" type="slidenum">
              <a:rPr lang="fr-FR" sz="2800" smtClean="0"/>
              <a:t>12</a:t>
            </a:fld>
            <a:endParaRPr lang="fr-FR" sz="2800" dirty="0"/>
          </a:p>
        </p:txBody>
      </p:sp>
      <p:cxnSp>
        <p:nvCxnSpPr>
          <p:cNvPr id="7" name="Connecteur droit 6"/>
          <p:cNvCxnSpPr/>
          <p:nvPr/>
        </p:nvCxnSpPr>
        <p:spPr>
          <a:xfrm flipV="1">
            <a:off x="-3432765" y="734291"/>
            <a:ext cx="9959890" cy="15192"/>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83812" y="309373"/>
            <a:ext cx="11192609" cy="523220"/>
          </a:xfrm>
          <a:prstGeom prst="rect">
            <a:avLst/>
          </a:prstGeom>
        </p:spPr>
        <p:txBody>
          <a:bodyPr wrap="square">
            <a:spAutoFit/>
          </a:bodyPr>
          <a:lstStyle/>
          <a:p>
            <a:r>
              <a:rPr lang="fr-FR" sz="2800" b="1" dirty="0">
                <a:solidFill>
                  <a:srgbClr val="265C9F"/>
                </a:solidFill>
                <a:latin typeface="Century Gothic" charset="0"/>
                <a:ea typeface="Century Gothic" charset="0"/>
                <a:cs typeface="Century Gothic" charset="0"/>
              </a:rPr>
              <a:t>A large </a:t>
            </a:r>
            <a:r>
              <a:rPr lang="fr-FR" sz="2800" b="1" dirty="0" err="1">
                <a:solidFill>
                  <a:srgbClr val="265C9F"/>
                </a:solidFill>
                <a:latin typeface="Century Gothic" charset="0"/>
                <a:ea typeface="Century Gothic" charset="0"/>
                <a:cs typeface="Century Gothic" charset="0"/>
              </a:rPr>
              <a:t>quantity</a:t>
            </a:r>
            <a:r>
              <a:rPr lang="fr-FR" sz="2800" b="1" dirty="0">
                <a:solidFill>
                  <a:srgbClr val="265C9F"/>
                </a:solidFill>
                <a:latin typeface="Century Gothic" charset="0"/>
                <a:ea typeface="Century Gothic" charset="0"/>
                <a:cs typeface="Century Gothic" charset="0"/>
              </a:rPr>
              <a:t> of data </a:t>
            </a:r>
            <a:r>
              <a:rPr lang="fr-FR" sz="2800" b="1" dirty="0" err="1">
                <a:solidFill>
                  <a:srgbClr val="265C9F"/>
                </a:solidFill>
                <a:latin typeface="Century Gothic" charset="0"/>
                <a:ea typeface="Century Gothic" charset="0"/>
                <a:cs typeface="Century Gothic" charset="0"/>
              </a:rPr>
              <a:t>is</a:t>
            </a:r>
            <a:r>
              <a:rPr lang="fr-FR" sz="2800" b="1" dirty="0">
                <a:solidFill>
                  <a:srgbClr val="265C9F"/>
                </a:solidFill>
                <a:latin typeface="Century Gothic" charset="0"/>
                <a:ea typeface="Century Gothic" charset="0"/>
                <a:cs typeface="Century Gothic" charset="0"/>
              </a:rPr>
              <a:t> </a:t>
            </a:r>
            <a:r>
              <a:rPr lang="fr-FR" sz="2800" b="1" dirty="0" err="1">
                <a:solidFill>
                  <a:srgbClr val="265C9F"/>
                </a:solidFill>
                <a:latin typeface="Century Gothic" charset="0"/>
                <a:ea typeface="Century Gothic" charset="0"/>
                <a:cs typeface="Century Gothic" charset="0"/>
              </a:rPr>
              <a:t>available</a:t>
            </a:r>
            <a:endParaRPr lang="fr-FR" sz="2800" b="1" dirty="0"/>
          </a:p>
        </p:txBody>
      </p:sp>
      <p:sp>
        <p:nvSpPr>
          <p:cNvPr id="9" name="Rectangle 8"/>
          <p:cNvSpPr/>
          <p:nvPr/>
        </p:nvSpPr>
        <p:spPr>
          <a:xfrm>
            <a:off x="531273" y="1117484"/>
            <a:ext cx="11480603" cy="1384995"/>
          </a:xfrm>
          <a:prstGeom prst="rect">
            <a:avLst/>
          </a:prstGeom>
        </p:spPr>
        <p:txBody>
          <a:bodyPr wrap="square">
            <a:spAutoFit/>
          </a:bodyPr>
          <a:lstStyle/>
          <a:p>
            <a:r>
              <a:rPr lang="fr-FR" sz="2800" dirty="0"/>
              <a:t>How to </a:t>
            </a:r>
            <a:r>
              <a:rPr lang="fr-FR" sz="2800" dirty="0" err="1"/>
              <a:t>synthethize</a:t>
            </a:r>
            <a:r>
              <a:rPr lang="fr-FR" sz="2800" dirty="0"/>
              <a:t> </a:t>
            </a:r>
            <a:r>
              <a:rPr lang="fr-FR" sz="2800" dirty="0" err="1"/>
              <a:t>knowledge</a:t>
            </a:r>
            <a:r>
              <a:rPr lang="fr-FR" sz="2800" dirty="0"/>
              <a:t>?</a:t>
            </a:r>
          </a:p>
          <a:p>
            <a:endParaRPr lang="fr-FR" sz="2800" dirty="0"/>
          </a:p>
          <a:p>
            <a:r>
              <a:rPr lang="fr-FR" sz="2800" dirty="0"/>
              <a:t>1. Narrative </a:t>
            </a:r>
            <a:r>
              <a:rPr lang="fr-FR" sz="2800" dirty="0" err="1"/>
              <a:t>reviews</a:t>
            </a:r>
            <a:r>
              <a:rPr lang="fr-FR" sz="2800" dirty="0"/>
              <a:t> </a:t>
            </a:r>
            <a:endParaRPr lang="en-US" dirty="0"/>
          </a:p>
        </p:txBody>
      </p:sp>
    </p:spTree>
    <p:extLst>
      <p:ext uri="{BB962C8B-B14F-4D97-AF65-F5344CB8AC3E}">
        <p14:creationId xmlns:p14="http://schemas.microsoft.com/office/powerpoint/2010/main" val="2123200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70D0BFDF-69CD-404D-A0CD-736B996C4998}" type="slidenum">
              <a:rPr lang="fr-FR" sz="2800" smtClean="0"/>
              <a:t>13</a:t>
            </a:fld>
            <a:endParaRPr lang="fr-FR" sz="2800" dirty="0"/>
          </a:p>
        </p:txBody>
      </p:sp>
      <p:cxnSp>
        <p:nvCxnSpPr>
          <p:cNvPr id="7" name="Connecteur droit 6"/>
          <p:cNvCxnSpPr/>
          <p:nvPr/>
        </p:nvCxnSpPr>
        <p:spPr>
          <a:xfrm flipV="1">
            <a:off x="-3486552" y="734291"/>
            <a:ext cx="9959890" cy="15192"/>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83812" y="309373"/>
            <a:ext cx="11192609" cy="523220"/>
          </a:xfrm>
          <a:prstGeom prst="rect">
            <a:avLst/>
          </a:prstGeom>
        </p:spPr>
        <p:txBody>
          <a:bodyPr wrap="square">
            <a:spAutoFit/>
          </a:bodyPr>
          <a:lstStyle/>
          <a:p>
            <a:r>
              <a:rPr lang="fr-FR" sz="2800" b="1" dirty="0">
                <a:solidFill>
                  <a:srgbClr val="265C9F"/>
                </a:solidFill>
                <a:latin typeface="Century Gothic" charset="0"/>
                <a:ea typeface="Century Gothic" charset="0"/>
                <a:cs typeface="Century Gothic" charset="0"/>
              </a:rPr>
              <a:t>A large </a:t>
            </a:r>
            <a:r>
              <a:rPr lang="fr-FR" sz="2800" b="1" dirty="0" err="1">
                <a:solidFill>
                  <a:srgbClr val="265C9F"/>
                </a:solidFill>
                <a:latin typeface="Century Gothic" charset="0"/>
                <a:ea typeface="Century Gothic" charset="0"/>
                <a:cs typeface="Century Gothic" charset="0"/>
              </a:rPr>
              <a:t>quantity</a:t>
            </a:r>
            <a:r>
              <a:rPr lang="fr-FR" sz="2800" b="1" dirty="0">
                <a:solidFill>
                  <a:srgbClr val="265C9F"/>
                </a:solidFill>
                <a:latin typeface="Century Gothic" charset="0"/>
                <a:ea typeface="Century Gothic" charset="0"/>
                <a:cs typeface="Century Gothic" charset="0"/>
              </a:rPr>
              <a:t> of data </a:t>
            </a:r>
            <a:r>
              <a:rPr lang="fr-FR" sz="2800" b="1" dirty="0" err="1">
                <a:solidFill>
                  <a:srgbClr val="265C9F"/>
                </a:solidFill>
                <a:latin typeface="Century Gothic" charset="0"/>
                <a:ea typeface="Century Gothic" charset="0"/>
                <a:cs typeface="Century Gothic" charset="0"/>
              </a:rPr>
              <a:t>is</a:t>
            </a:r>
            <a:r>
              <a:rPr lang="fr-FR" sz="2800" b="1" dirty="0">
                <a:solidFill>
                  <a:srgbClr val="265C9F"/>
                </a:solidFill>
                <a:latin typeface="Century Gothic" charset="0"/>
                <a:ea typeface="Century Gothic" charset="0"/>
                <a:cs typeface="Century Gothic" charset="0"/>
              </a:rPr>
              <a:t> </a:t>
            </a:r>
            <a:r>
              <a:rPr lang="fr-FR" sz="2800" b="1" dirty="0" err="1">
                <a:solidFill>
                  <a:srgbClr val="265C9F"/>
                </a:solidFill>
                <a:latin typeface="Century Gothic" charset="0"/>
                <a:ea typeface="Century Gothic" charset="0"/>
                <a:cs typeface="Century Gothic" charset="0"/>
              </a:rPr>
              <a:t>available</a:t>
            </a:r>
            <a:endParaRPr lang="fr-FR" sz="2800" b="1" dirty="0"/>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12" y="1835543"/>
            <a:ext cx="6380274" cy="2138192"/>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2083" y="2760538"/>
            <a:ext cx="6301837" cy="2670817"/>
          </a:xfrm>
          <a:prstGeom prst="rect">
            <a:avLst/>
          </a:prstGeom>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862" y="4095946"/>
            <a:ext cx="5609254" cy="2141586"/>
          </a:xfrm>
          <a:prstGeom prst="rect">
            <a:avLst/>
          </a:prstGeom>
        </p:spPr>
      </p:pic>
      <p:sp>
        <p:nvSpPr>
          <p:cNvPr id="14" name="object 18"/>
          <p:cNvSpPr txBox="1"/>
          <p:nvPr/>
        </p:nvSpPr>
        <p:spPr>
          <a:xfrm>
            <a:off x="561872" y="1211450"/>
            <a:ext cx="8258643" cy="390077"/>
          </a:xfrm>
          <a:prstGeom prst="rect">
            <a:avLst/>
          </a:prstGeom>
        </p:spPr>
        <p:txBody>
          <a:bodyPr vert="horz" wrap="square" lIns="0" tIns="23909" rIns="0" bIns="0" rtlCol="0">
            <a:spAutoFit/>
          </a:bodyPr>
          <a:lstStyle/>
          <a:p>
            <a:pPr marL="25168" marR="10067">
              <a:spcBef>
                <a:spcPts val="188"/>
              </a:spcBef>
              <a:tabLst>
                <a:tab pos="304528" algn="l"/>
              </a:tabLst>
            </a:pPr>
            <a:r>
              <a:rPr lang="fr-FR" sz="2378" b="1" spc="-99" dirty="0" err="1">
                <a:solidFill>
                  <a:srgbClr val="000000"/>
                </a:solidFill>
                <a:latin typeface="Cambria"/>
                <a:cs typeface="Cambria"/>
              </a:rPr>
              <a:t>Example</a:t>
            </a:r>
            <a:r>
              <a:rPr lang="fr-FR" sz="2378" b="1" spc="-99" dirty="0">
                <a:solidFill>
                  <a:srgbClr val="000000"/>
                </a:solidFill>
                <a:latin typeface="Cambria"/>
                <a:cs typeface="Cambria"/>
              </a:rPr>
              <a:t> of narrative </a:t>
            </a:r>
            <a:r>
              <a:rPr lang="fr-FR" sz="2378" b="1" spc="-99" dirty="0" err="1">
                <a:solidFill>
                  <a:srgbClr val="000000"/>
                </a:solidFill>
                <a:latin typeface="Cambria"/>
                <a:cs typeface="Cambria"/>
              </a:rPr>
              <a:t>reviews</a:t>
            </a:r>
            <a:endParaRPr lang="fr-FR" sz="2378" b="1" spc="-99" dirty="0">
              <a:solidFill>
                <a:srgbClr val="000000"/>
              </a:solidFill>
              <a:latin typeface="Cambria"/>
              <a:cs typeface="Cambria"/>
            </a:endParaRPr>
          </a:p>
        </p:txBody>
      </p:sp>
    </p:spTree>
    <p:extLst>
      <p:ext uri="{BB962C8B-B14F-4D97-AF65-F5344CB8AC3E}">
        <p14:creationId xmlns:p14="http://schemas.microsoft.com/office/powerpoint/2010/main" val="548304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70D0BFDF-69CD-404D-A0CD-736B996C4998}" type="slidenum">
              <a:rPr lang="fr-FR" sz="2800" smtClean="0"/>
              <a:t>14</a:t>
            </a:fld>
            <a:endParaRPr lang="fr-FR" sz="2800" dirty="0"/>
          </a:p>
        </p:txBody>
      </p:sp>
      <p:cxnSp>
        <p:nvCxnSpPr>
          <p:cNvPr id="7" name="Connecteur droit 6"/>
          <p:cNvCxnSpPr/>
          <p:nvPr/>
        </p:nvCxnSpPr>
        <p:spPr>
          <a:xfrm flipV="1">
            <a:off x="-3486556" y="734291"/>
            <a:ext cx="9959890" cy="15192"/>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83812" y="309373"/>
            <a:ext cx="11192609" cy="523220"/>
          </a:xfrm>
          <a:prstGeom prst="rect">
            <a:avLst/>
          </a:prstGeom>
        </p:spPr>
        <p:txBody>
          <a:bodyPr wrap="square">
            <a:spAutoFit/>
          </a:bodyPr>
          <a:lstStyle/>
          <a:p>
            <a:r>
              <a:rPr lang="fr-FR" sz="2800" b="1" dirty="0">
                <a:solidFill>
                  <a:srgbClr val="265C9F"/>
                </a:solidFill>
                <a:latin typeface="Century Gothic" charset="0"/>
                <a:ea typeface="Century Gothic" charset="0"/>
                <a:cs typeface="Century Gothic" charset="0"/>
              </a:rPr>
              <a:t>A large </a:t>
            </a:r>
            <a:r>
              <a:rPr lang="fr-FR" sz="2800" b="1" dirty="0" err="1">
                <a:solidFill>
                  <a:srgbClr val="265C9F"/>
                </a:solidFill>
                <a:latin typeface="Century Gothic" charset="0"/>
                <a:ea typeface="Century Gothic" charset="0"/>
                <a:cs typeface="Century Gothic" charset="0"/>
              </a:rPr>
              <a:t>quantity</a:t>
            </a:r>
            <a:r>
              <a:rPr lang="fr-FR" sz="2800" b="1" dirty="0">
                <a:solidFill>
                  <a:srgbClr val="265C9F"/>
                </a:solidFill>
                <a:latin typeface="Century Gothic" charset="0"/>
                <a:ea typeface="Century Gothic" charset="0"/>
                <a:cs typeface="Century Gothic" charset="0"/>
              </a:rPr>
              <a:t> of data </a:t>
            </a:r>
            <a:r>
              <a:rPr lang="fr-FR" sz="2800" b="1" dirty="0" err="1">
                <a:solidFill>
                  <a:srgbClr val="265C9F"/>
                </a:solidFill>
                <a:latin typeface="Century Gothic" charset="0"/>
                <a:ea typeface="Century Gothic" charset="0"/>
                <a:cs typeface="Century Gothic" charset="0"/>
              </a:rPr>
              <a:t>is</a:t>
            </a:r>
            <a:r>
              <a:rPr lang="fr-FR" sz="2800" b="1" dirty="0">
                <a:solidFill>
                  <a:srgbClr val="265C9F"/>
                </a:solidFill>
                <a:latin typeface="Century Gothic" charset="0"/>
                <a:ea typeface="Century Gothic" charset="0"/>
                <a:cs typeface="Century Gothic" charset="0"/>
              </a:rPr>
              <a:t> </a:t>
            </a:r>
            <a:r>
              <a:rPr lang="fr-FR" sz="2800" b="1" dirty="0" err="1">
                <a:solidFill>
                  <a:srgbClr val="265C9F"/>
                </a:solidFill>
                <a:latin typeface="Century Gothic" charset="0"/>
                <a:ea typeface="Century Gothic" charset="0"/>
                <a:cs typeface="Century Gothic" charset="0"/>
              </a:rPr>
              <a:t>available</a:t>
            </a:r>
            <a:endParaRPr lang="fr-FR" sz="2800" b="1" dirty="0"/>
          </a:p>
        </p:txBody>
      </p:sp>
      <p:sp>
        <p:nvSpPr>
          <p:cNvPr id="9" name="Rectangle 8"/>
          <p:cNvSpPr/>
          <p:nvPr/>
        </p:nvSpPr>
        <p:spPr>
          <a:xfrm>
            <a:off x="531273" y="1117484"/>
            <a:ext cx="11480603" cy="1384995"/>
          </a:xfrm>
          <a:prstGeom prst="rect">
            <a:avLst/>
          </a:prstGeom>
        </p:spPr>
        <p:txBody>
          <a:bodyPr wrap="square">
            <a:spAutoFit/>
          </a:bodyPr>
          <a:lstStyle/>
          <a:p>
            <a:r>
              <a:rPr lang="fr-FR" sz="2800" dirty="0"/>
              <a:t>How to </a:t>
            </a:r>
            <a:r>
              <a:rPr lang="fr-FR" sz="2800" dirty="0" err="1"/>
              <a:t>synthethize</a:t>
            </a:r>
            <a:r>
              <a:rPr lang="fr-FR" sz="2800" dirty="0"/>
              <a:t> </a:t>
            </a:r>
            <a:r>
              <a:rPr lang="fr-FR" sz="2800" dirty="0" err="1"/>
              <a:t>knowledge</a:t>
            </a:r>
            <a:r>
              <a:rPr lang="fr-FR" sz="2800" dirty="0"/>
              <a:t>?</a:t>
            </a:r>
          </a:p>
          <a:p>
            <a:endParaRPr lang="fr-FR" sz="2800" dirty="0"/>
          </a:p>
          <a:p>
            <a:r>
              <a:rPr lang="fr-FR" sz="2800" dirty="0"/>
              <a:t>2. </a:t>
            </a:r>
            <a:r>
              <a:rPr lang="fr-FR" sz="2800" dirty="0" err="1"/>
              <a:t>Systematic</a:t>
            </a:r>
            <a:r>
              <a:rPr lang="fr-FR" sz="2800" dirty="0"/>
              <a:t> and quantitative </a:t>
            </a:r>
            <a:r>
              <a:rPr lang="fr-FR" sz="2800" dirty="0" err="1"/>
              <a:t>reviews</a:t>
            </a:r>
            <a:r>
              <a:rPr lang="fr-FR" sz="2800" dirty="0"/>
              <a:t> (i.e. </a:t>
            </a:r>
            <a:r>
              <a:rPr lang="fr-FR" sz="2800" dirty="0" err="1"/>
              <a:t>meta</a:t>
            </a:r>
            <a:r>
              <a:rPr lang="fr-FR" sz="2800" dirty="0"/>
              <a:t>-analyses)</a:t>
            </a:r>
            <a:endParaRPr lang="en-US" dirty="0"/>
          </a:p>
        </p:txBody>
      </p:sp>
    </p:spTree>
    <p:extLst>
      <p:ext uri="{BB962C8B-B14F-4D97-AF65-F5344CB8AC3E}">
        <p14:creationId xmlns:p14="http://schemas.microsoft.com/office/powerpoint/2010/main" val="1543096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70D0BFDF-69CD-404D-A0CD-736B996C4998}" type="slidenum">
              <a:rPr lang="fr-FR" sz="2800" smtClean="0"/>
              <a:t>15</a:t>
            </a:fld>
            <a:endParaRPr lang="fr-FR" sz="2800" dirty="0"/>
          </a:p>
        </p:txBody>
      </p:sp>
      <p:cxnSp>
        <p:nvCxnSpPr>
          <p:cNvPr id="7" name="Connecteur droit 6"/>
          <p:cNvCxnSpPr/>
          <p:nvPr/>
        </p:nvCxnSpPr>
        <p:spPr>
          <a:xfrm flipV="1">
            <a:off x="-3450701" y="734291"/>
            <a:ext cx="9959890" cy="15192"/>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83812" y="309373"/>
            <a:ext cx="11192609" cy="523220"/>
          </a:xfrm>
          <a:prstGeom prst="rect">
            <a:avLst/>
          </a:prstGeom>
        </p:spPr>
        <p:txBody>
          <a:bodyPr wrap="square">
            <a:spAutoFit/>
          </a:bodyPr>
          <a:lstStyle/>
          <a:p>
            <a:r>
              <a:rPr lang="fr-FR" sz="2800" b="1" dirty="0">
                <a:solidFill>
                  <a:srgbClr val="265C9F"/>
                </a:solidFill>
                <a:latin typeface="Century Gothic" charset="0"/>
                <a:ea typeface="Century Gothic" charset="0"/>
                <a:cs typeface="Century Gothic" charset="0"/>
              </a:rPr>
              <a:t>A large </a:t>
            </a:r>
            <a:r>
              <a:rPr lang="fr-FR" sz="2800" b="1" dirty="0" err="1">
                <a:solidFill>
                  <a:srgbClr val="265C9F"/>
                </a:solidFill>
                <a:latin typeface="Century Gothic" charset="0"/>
                <a:ea typeface="Century Gothic" charset="0"/>
                <a:cs typeface="Century Gothic" charset="0"/>
              </a:rPr>
              <a:t>quantity</a:t>
            </a:r>
            <a:r>
              <a:rPr lang="fr-FR" sz="2800" b="1" dirty="0">
                <a:solidFill>
                  <a:srgbClr val="265C9F"/>
                </a:solidFill>
                <a:latin typeface="Century Gothic" charset="0"/>
                <a:ea typeface="Century Gothic" charset="0"/>
                <a:cs typeface="Century Gothic" charset="0"/>
              </a:rPr>
              <a:t> of data </a:t>
            </a:r>
            <a:r>
              <a:rPr lang="fr-FR" sz="2800" b="1" dirty="0" err="1">
                <a:solidFill>
                  <a:srgbClr val="265C9F"/>
                </a:solidFill>
                <a:latin typeface="Century Gothic" charset="0"/>
                <a:ea typeface="Century Gothic" charset="0"/>
                <a:cs typeface="Century Gothic" charset="0"/>
              </a:rPr>
              <a:t>is</a:t>
            </a:r>
            <a:r>
              <a:rPr lang="fr-FR" sz="2800" b="1" dirty="0">
                <a:solidFill>
                  <a:srgbClr val="265C9F"/>
                </a:solidFill>
                <a:latin typeface="Century Gothic" charset="0"/>
                <a:ea typeface="Century Gothic" charset="0"/>
                <a:cs typeface="Century Gothic" charset="0"/>
              </a:rPr>
              <a:t> </a:t>
            </a:r>
            <a:r>
              <a:rPr lang="fr-FR" sz="2800" b="1" dirty="0" err="1">
                <a:solidFill>
                  <a:srgbClr val="265C9F"/>
                </a:solidFill>
                <a:latin typeface="Century Gothic" charset="0"/>
                <a:ea typeface="Century Gothic" charset="0"/>
                <a:cs typeface="Century Gothic" charset="0"/>
              </a:rPr>
              <a:t>available</a:t>
            </a:r>
            <a:endParaRPr lang="fr-FR" sz="2800" b="1" dirty="0"/>
          </a:p>
        </p:txBody>
      </p:sp>
      <p:sp>
        <p:nvSpPr>
          <p:cNvPr id="15" name="object 19"/>
          <p:cNvSpPr txBox="1">
            <a:spLocks noChangeArrowheads="1"/>
          </p:cNvSpPr>
          <p:nvPr/>
        </p:nvSpPr>
        <p:spPr bwMode="auto">
          <a:xfrm>
            <a:off x="381145" y="2271519"/>
            <a:ext cx="2042559" cy="31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065" rIns="0" bIns="0">
            <a:spAutoFit/>
          </a:bodyPr>
          <a:lstStyle>
            <a:lvl1pPr marL="12700">
              <a:defRPr sz="2400">
                <a:solidFill>
                  <a:schemeClr val="tx1"/>
                </a:solidFill>
                <a:latin typeface="Trebuchet MS" charset="0"/>
                <a:ea typeface="ＭＳ Ｐゴシック" charset="-128"/>
              </a:defRPr>
            </a:lvl1pPr>
            <a:lvl2pPr marL="742950" indent="-285750">
              <a:defRPr sz="2400">
                <a:solidFill>
                  <a:schemeClr val="tx1"/>
                </a:solidFill>
                <a:latin typeface="Trebuchet MS" charset="0"/>
                <a:ea typeface="ＭＳ Ｐゴシック" charset="-128"/>
              </a:defRPr>
            </a:lvl2pPr>
            <a:lvl3pPr marL="1143000" indent="-228600">
              <a:defRPr sz="2400">
                <a:solidFill>
                  <a:schemeClr val="tx1"/>
                </a:solidFill>
                <a:latin typeface="Trebuchet MS" charset="0"/>
                <a:ea typeface="ＭＳ Ｐゴシック" charset="-128"/>
              </a:defRPr>
            </a:lvl3pPr>
            <a:lvl4pPr marL="1600200" indent="-228600">
              <a:defRPr sz="2400">
                <a:solidFill>
                  <a:schemeClr val="tx1"/>
                </a:solidFill>
                <a:latin typeface="Trebuchet MS" charset="0"/>
                <a:ea typeface="ＭＳ Ｐゴシック" charset="-128"/>
              </a:defRPr>
            </a:lvl4pPr>
            <a:lvl5pPr marL="2057400" indent="-228600">
              <a:defRPr sz="2400">
                <a:solidFill>
                  <a:schemeClr val="tx1"/>
                </a:solidFill>
                <a:latin typeface="Trebuchet MS"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rebuchet MS" charset="0"/>
                <a:ea typeface="ＭＳ Ｐゴシック" charset="-128"/>
              </a:defRPr>
            </a:lvl9pPr>
          </a:lstStyle>
          <a:p>
            <a:pPr eaLnBrk="1" hangingPunct="1">
              <a:spcBef>
                <a:spcPts val="100"/>
              </a:spcBef>
            </a:pPr>
            <a:r>
              <a:rPr lang="fr-FR" altLang="x-none" sz="2000" dirty="0" err="1">
                <a:latin typeface="Cambria" charset="0"/>
              </a:rPr>
              <a:t>Yield</a:t>
            </a:r>
            <a:r>
              <a:rPr lang="fr-FR" altLang="x-none" sz="2000" dirty="0">
                <a:latin typeface="Cambria" charset="0"/>
              </a:rPr>
              <a:t> ratio = </a:t>
            </a:r>
          </a:p>
        </p:txBody>
      </p:sp>
      <p:sp>
        <p:nvSpPr>
          <p:cNvPr id="16" name="object 19"/>
          <p:cNvSpPr txBox="1">
            <a:spLocks noChangeArrowheads="1"/>
          </p:cNvSpPr>
          <p:nvPr/>
        </p:nvSpPr>
        <p:spPr bwMode="auto">
          <a:xfrm>
            <a:off x="2324838" y="2587906"/>
            <a:ext cx="5323087" cy="31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065" rIns="0" bIns="0">
            <a:spAutoFit/>
          </a:bodyPr>
          <a:lstStyle>
            <a:lvl1pPr marL="12700">
              <a:defRPr sz="2400">
                <a:solidFill>
                  <a:schemeClr val="tx1"/>
                </a:solidFill>
                <a:latin typeface="Trebuchet MS" charset="0"/>
                <a:ea typeface="ＭＳ Ｐゴシック" charset="-128"/>
              </a:defRPr>
            </a:lvl1pPr>
            <a:lvl2pPr marL="742950" indent="-285750">
              <a:defRPr sz="2400">
                <a:solidFill>
                  <a:schemeClr val="tx1"/>
                </a:solidFill>
                <a:latin typeface="Trebuchet MS" charset="0"/>
                <a:ea typeface="ＭＳ Ｐゴシック" charset="-128"/>
              </a:defRPr>
            </a:lvl2pPr>
            <a:lvl3pPr marL="1143000" indent="-228600">
              <a:defRPr sz="2400">
                <a:solidFill>
                  <a:schemeClr val="tx1"/>
                </a:solidFill>
                <a:latin typeface="Trebuchet MS" charset="0"/>
                <a:ea typeface="ＭＳ Ｐゴシック" charset="-128"/>
              </a:defRPr>
            </a:lvl3pPr>
            <a:lvl4pPr marL="1600200" indent="-228600">
              <a:defRPr sz="2400">
                <a:solidFill>
                  <a:schemeClr val="tx1"/>
                </a:solidFill>
                <a:latin typeface="Trebuchet MS" charset="0"/>
                <a:ea typeface="ＭＳ Ｐゴシック" charset="-128"/>
              </a:defRPr>
            </a:lvl4pPr>
            <a:lvl5pPr marL="2057400" indent="-228600">
              <a:defRPr sz="2400">
                <a:solidFill>
                  <a:schemeClr val="tx1"/>
                </a:solidFill>
                <a:latin typeface="Trebuchet MS"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rebuchet MS" charset="0"/>
                <a:ea typeface="ＭＳ Ｐゴシック" charset="-128"/>
              </a:defRPr>
            </a:lvl9pPr>
          </a:lstStyle>
          <a:p>
            <a:pPr eaLnBrk="1" hangingPunct="1">
              <a:spcBef>
                <a:spcPts val="100"/>
              </a:spcBef>
            </a:pPr>
            <a:r>
              <a:rPr lang="fr-FR" altLang="x-none" sz="2000" dirty="0" err="1">
                <a:latin typeface="Cambria" charset="0"/>
              </a:rPr>
              <a:t>Yield</a:t>
            </a:r>
            <a:r>
              <a:rPr lang="fr-FR" altLang="x-none" sz="2000" dirty="0">
                <a:latin typeface="Cambria" charset="0"/>
              </a:rPr>
              <a:t> of </a:t>
            </a:r>
            <a:r>
              <a:rPr lang="fr-FR" altLang="x-none" sz="2000" dirty="0" err="1">
                <a:latin typeface="Cambria" charset="0"/>
              </a:rPr>
              <a:t>cereals</a:t>
            </a:r>
            <a:r>
              <a:rPr lang="fr-FR" altLang="x-none" sz="2000" dirty="0">
                <a:latin typeface="Cambria" charset="0"/>
              </a:rPr>
              <a:t> </a:t>
            </a:r>
            <a:r>
              <a:rPr lang="fr-FR" altLang="x-none" sz="2000" dirty="0" err="1">
                <a:latin typeface="Cambria" charset="0"/>
              </a:rPr>
              <a:t>cultivated</a:t>
            </a:r>
            <a:r>
              <a:rPr lang="fr-FR" altLang="x-none" sz="2000" dirty="0">
                <a:latin typeface="Cambria" charset="0"/>
              </a:rPr>
              <a:t> </a:t>
            </a:r>
            <a:r>
              <a:rPr lang="fr-FR" altLang="x-none" sz="2000" dirty="0" err="1">
                <a:latin typeface="Cambria" charset="0"/>
              </a:rPr>
              <a:t>after</a:t>
            </a:r>
            <a:r>
              <a:rPr lang="fr-FR" altLang="x-none" sz="2000" dirty="0">
                <a:latin typeface="Cambria" charset="0"/>
              </a:rPr>
              <a:t> </a:t>
            </a:r>
            <a:r>
              <a:rPr lang="fr-FR" altLang="x-none" sz="2000" dirty="0" err="1">
                <a:latin typeface="Cambria" charset="0"/>
              </a:rPr>
              <a:t>cereals</a:t>
            </a:r>
            <a:endParaRPr lang="fr-FR" altLang="x-none" sz="2000" dirty="0">
              <a:latin typeface="Cambria" charset="0"/>
            </a:endParaRPr>
          </a:p>
        </p:txBody>
      </p:sp>
      <p:sp>
        <p:nvSpPr>
          <p:cNvPr id="17" name="object 19"/>
          <p:cNvSpPr txBox="1">
            <a:spLocks noChangeArrowheads="1"/>
          </p:cNvSpPr>
          <p:nvPr/>
        </p:nvSpPr>
        <p:spPr bwMode="auto">
          <a:xfrm>
            <a:off x="2271304" y="2207574"/>
            <a:ext cx="5937400" cy="31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065" rIns="0" bIns="0">
            <a:spAutoFit/>
          </a:bodyPr>
          <a:lstStyle>
            <a:lvl1pPr marL="12700">
              <a:defRPr sz="2400">
                <a:solidFill>
                  <a:schemeClr val="tx1"/>
                </a:solidFill>
                <a:latin typeface="Trebuchet MS" charset="0"/>
                <a:ea typeface="ＭＳ Ｐゴシック" charset="-128"/>
              </a:defRPr>
            </a:lvl1pPr>
            <a:lvl2pPr marL="742950" indent="-285750">
              <a:defRPr sz="2400">
                <a:solidFill>
                  <a:schemeClr val="tx1"/>
                </a:solidFill>
                <a:latin typeface="Trebuchet MS" charset="0"/>
                <a:ea typeface="ＭＳ Ｐゴシック" charset="-128"/>
              </a:defRPr>
            </a:lvl2pPr>
            <a:lvl3pPr marL="1143000" indent="-228600">
              <a:defRPr sz="2400">
                <a:solidFill>
                  <a:schemeClr val="tx1"/>
                </a:solidFill>
                <a:latin typeface="Trebuchet MS" charset="0"/>
                <a:ea typeface="ＭＳ Ｐゴシック" charset="-128"/>
              </a:defRPr>
            </a:lvl3pPr>
            <a:lvl4pPr marL="1600200" indent="-228600">
              <a:defRPr sz="2400">
                <a:solidFill>
                  <a:schemeClr val="tx1"/>
                </a:solidFill>
                <a:latin typeface="Trebuchet MS" charset="0"/>
                <a:ea typeface="ＭＳ Ｐゴシック" charset="-128"/>
              </a:defRPr>
            </a:lvl4pPr>
            <a:lvl5pPr marL="2057400" indent="-228600">
              <a:defRPr sz="2400">
                <a:solidFill>
                  <a:schemeClr val="tx1"/>
                </a:solidFill>
                <a:latin typeface="Trebuchet MS"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rebuchet MS" charset="0"/>
                <a:ea typeface="ＭＳ Ｐゴシック" charset="-128"/>
              </a:defRPr>
            </a:lvl9pPr>
          </a:lstStyle>
          <a:p>
            <a:pPr eaLnBrk="1" hangingPunct="1">
              <a:spcBef>
                <a:spcPts val="100"/>
              </a:spcBef>
            </a:pPr>
            <a:r>
              <a:rPr lang="fr-FR" altLang="x-none" sz="2000" dirty="0" err="1">
                <a:latin typeface="Cambria" charset="0"/>
              </a:rPr>
              <a:t>Yield</a:t>
            </a:r>
            <a:r>
              <a:rPr lang="fr-FR" altLang="x-none" sz="2000" dirty="0">
                <a:latin typeface="Cambria" charset="0"/>
              </a:rPr>
              <a:t> of </a:t>
            </a:r>
            <a:r>
              <a:rPr lang="fr-FR" altLang="x-none" sz="2000" dirty="0" err="1">
                <a:latin typeface="Cambria" charset="0"/>
              </a:rPr>
              <a:t>cereals</a:t>
            </a:r>
            <a:r>
              <a:rPr lang="fr-FR" altLang="x-none" sz="2000" dirty="0">
                <a:latin typeface="Cambria" charset="0"/>
              </a:rPr>
              <a:t> </a:t>
            </a:r>
            <a:r>
              <a:rPr lang="fr-FR" altLang="x-none" sz="2000" dirty="0" err="1">
                <a:latin typeface="Cambria" charset="0"/>
              </a:rPr>
              <a:t>cultivated</a:t>
            </a:r>
            <a:r>
              <a:rPr lang="fr-FR" altLang="x-none" sz="2000" dirty="0">
                <a:latin typeface="Cambria" charset="0"/>
              </a:rPr>
              <a:t> </a:t>
            </a:r>
            <a:r>
              <a:rPr lang="fr-FR" altLang="x-none" sz="2000" dirty="0" err="1">
                <a:latin typeface="Cambria" charset="0"/>
              </a:rPr>
              <a:t>after</a:t>
            </a:r>
            <a:r>
              <a:rPr lang="fr-FR" altLang="x-none" sz="2000" dirty="0">
                <a:latin typeface="Cambria" charset="0"/>
              </a:rPr>
              <a:t> </a:t>
            </a:r>
            <a:r>
              <a:rPr lang="fr-FR" altLang="x-none" sz="2000" dirty="0" err="1">
                <a:latin typeface="Cambria" charset="0"/>
              </a:rPr>
              <a:t>legumes</a:t>
            </a:r>
            <a:endParaRPr lang="fr-FR" altLang="x-none" sz="2000" dirty="0">
              <a:latin typeface="Cambria" charset="0"/>
            </a:endParaRPr>
          </a:p>
        </p:txBody>
      </p:sp>
      <p:cxnSp>
        <p:nvCxnSpPr>
          <p:cNvPr id="18" name="Connecteur droit 17"/>
          <p:cNvCxnSpPr/>
          <p:nvPr/>
        </p:nvCxnSpPr>
        <p:spPr>
          <a:xfrm>
            <a:off x="2271304" y="2568227"/>
            <a:ext cx="4312376" cy="17543"/>
          </a:xfrm>
          <a:prstGeom prst="line">
            <a:avLst/>
          </a:prstGeom>
          <a:ln w="3175" cmpd="sng">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29" name="Imag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680" y="1796289"/>
            <a:ext cx="5681964" cy="5061711"/>
          </a:xfrm>
          <a:prstGeom prst="rect">
            <a:avLst/>
          </a:prstGeom>
        </p:spPr>
      </p:pic>
      <p:sp>
        <p:nvSpPr>
          <p:cNvPr id="30" name="object 18"/>
          <p:cNvSpPr txBox="1"/>
          <p:nvPr/>
        </p:nvSpPr>
        <p:spPr>
          <a:xfrm>
            <a:off x="561872" y="1211450"/>
            <a:ext cx="8258643" cy="390077"/>
          </a:xfrm>
          <a:prstGeom prst="rect">
            <a:avLst/>
          </a:prstGeom>
        </p:spPr>
        <p:txBody>
          <a:bodyPr vert="horz" wrap="square" lIns="0" tIns="23909" rIns="0" bIns="0" rtlCol="0">
            <a:spAutoFit/>
          </a:bodyPr>
          <a:lstStyle/>
          <a:p>
            <a:pPr marL="25168" marR="10067">
              <a:spcBef>
                <a:spcPts val="188"/>
              </a:spcBef>
              <a:tabLst>
                <a:tab pos="304528" algn="l"/>
              </a:tabLst>
            </a:pPr>
            <a:r>
              <a:rPr lang="fr-FR" sz="2378" b="1" spc="-99" dirty="0" err="1">
                <a:solidFill>
                  <a:srgbClr val="000000"/>
                </a:solidFill>
                <a:latin typeface="Cambria"/>
                <a:cs typeface="Cambria"/>
              </a:rPr>
              <a:t>Example</a:t>
            </a:r>
            <a:r>
              <a:rPr lang="fr-FR" sz="2378" b="1" spc="-99" dirty="0">
                <a:solidFill>
                  <a:srgbClr val="000000"/>
                </a:solidFill>
                <a:latin typeface="Cambria"/>
                <a:cs typeface="Cambria"/>
              </a:rPr>
              <a:t> of </a:t>
            </a:r>
            <a:r>
              <a:rPr lang="fr-FR" sz="2378" b="1" spc="-99" dirty="0" err="1">
                <a:solidFill>
                  <a:srgbClr val="000000"/>
                </a:solidFill>
                <a:latin typeface="Cambria"/>
                <a:cs typeface="Cambria"/>
              </a:rPr>
              <a:t>meta-analysis</a:t>
            </a:r>
            <a:r>
              <a:rPr lang="fr-FR" sz="2378" b="1" spc="-99" dirty="0">
                <a:solidFill>
                  <a:srgbClr val="000000"/>
                </a:solidFill>
                <a:latin typeface="Cambria"/>
                <a:cs typeface="Cambria"/>
              </a:rPr>
              <a:t>: Cernay et al., 2017</a:t>
            </a:r>
          </a:p>
        </p:txBody>
      </p:sp>
      <p:sp>
        <p:nvSpPr>
          <p:cNvPr id="35" name="Ellipse 34"/>
          <p:cNvSpPr/>
          <p:nvPr/>
        </p:nvSpPr>
        <p:spPr>
          <a:xfrm>
            <a:off x="1889760" y="4754880"/>
            <a:ext cx="10668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eur droit 36"/>
          <p:cNvCxnSpPr/>
          <p:nvPr/>
        </p:nvCxnSpPr>
        <p:spPr>
          <a:xfrm>
            <a:off x="1943640" y="3550920"/>
            <a:ext cx="0" cy="25615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bject 18"/>
          <p:cNvSpPr txBox="1">
            <a:spLocks noChangeArrowheads="1"/>
          </p:cNvSpPr>
          <p:nvPr/>
        </p:nvSpPr>
        <p:spPr bwMode="auto">
          <a:xfrm>
            <a:off x="2180066" y="4750273"/>
            <a:ext cx="4167188" cy="44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2700">
              <a:tabLst>
                <a:tab pos="152400" algn="l"/>
              </a:tabLst>
              <a:defRPr sz="2400">
                <a:solidFill>
                  <a:schemeClr val="tx1"/>
                </a:solidFill>
                <a:latin typeface="Trebuchet MS" charset="0"/>
                <a:ea typeface="ＭＳ Ｐゴシック" charset="-128"/>
              </a:defRPr>
            </a:lvl1pPr>
            <a:lvl2pPr marL="742950" indent="-285750">
              <a:tabLst>
                <a:tab pos="152400" algn="l"/>
              </a:tabLst>
              <a:defRPr sz="2400">
                <a:solidFill>
                  <a:schemeClr val="tx1"/>
                </a:solidFill>
                <a:latin typeface="Trebuchet MS" charset="0"/>
                <a:ea typeface="ＭＳ Ｐゴシック" charset="-128"/>
              </a:defRPr>
            </a:lvl2pPr>
            <a:lvl3pPr marL="1143000" indent="-228600">
              <a:tabLst>
                <a:tab pos="152400" algn="l"/>
              </a:tabLst>
              <a:defRPr sz="2400">
                <a:solidFill>
                  <a:schemeClr val="tx1"/>
                </a:solidFill>
                <a:latin typeface="Trebuchet MS" charset="0"/>
                <a:ea typeface="ＭＳ Ｐゴシック" charset="-128"/>
              </a:defRPr>
            </a:lvl3pPr>
            <a:lvl4pPr marL="1600200" indent="-228600">
              <a:tabLst>
                <a:tab pos="152400" algn="l"/>
              </a:tabLst>
              <a:defRPr sz="2400">
                <a:solidFill>
                  <a:schemeClr val="tx1"/>
                </a:solidFill>
                <a:latin typeface="Trebuchet MS" charset="0"/>
                <a:ea typeface="ＭＳ Ｐゴシック" charset="-128"/>
              </a:defRPr>
            </a:lvl4pPr>
            <a:lvl5pPr marL="2057400" indent="-228600">
              <a:tabLst>
                <a:tab pos="152400" algn="l"/>
              </a:tabLst>
              <a:defRPr sz="2400">
                <a:solidFill>
                  <a:schemeClr val="tx1"/>
                </a:solidFill>
                <a:latin typeface="Trebuchet MS" charset="0"/>
                <a:ea typeface="ＭＳ Ｐゴシック" charset="-128"/>
              </a:defRPr>
            </a:lvl5pPr>
            <a:lvl6pPr marL="2514600" indent="-228600" defTabSz="457200" eaLnBrk="0" fontAlgn="base" hangingPunct="0">
              <a:spcBef>
                <a:spcPct val="0"/>
              </a:spcBef>
              <a:spcAft>
                <a:spcPct val="0"/>
              </a:spcAft>
              <a:tabLst>
                <a:tab pos="152400" algn="l"/>
              </a:tabLst>
              <a:defRPr sz="2400">
                <a:solidFill>
                  <a:schemeClr val="tx1"/>
                </a:solidFill>
                <a:latin typeface="Trebuchet MS" charset="0"/>
                <a:ea typeface="ＭＳ Ｐゴシック" charset="-128"/>
              </a:defRPr>
            </a:lvl6pPr>
            <a:lvl7pPr marL="2971800" indent="-228600" defTabSz="457200" eaLnBrk="0" fontAlgn="base" hangingPunct="0">
              <a:spcBef>
                <a:spcPct val="0"/>
              </a:spcBef>
              <a:spcAft>
                <a:spcPct val="0"/>
              </a:spcAft>
              <a:tabLst>
                <a:tab pos="152400" algn="l"/>
              </a:tabLst>
              <a:defRPr sz="2400">
                <a:solidFill>
                  <a:schemeClr val="tx1"/>
                </a:solidFill>
                <a:latin typeface="Trebuchet MS" charset="0"/>
                <a:ea typeface="ＭＳ Ｐゴシック" charset="-128"/>
              </a:defRPr>
            </a:lvl7pPr>
            <a:lvl8pPr marL="3429000" indent="-228600" defTabSz="457200" eaLnBrk="0" fontAlgn="base" hangingPunct="0">
              <a:spcBef>
                <a:spcPct val="0"/>
              </a:spcBef>
              <a:spcAft>
                <a:spcPct val="0"/>
              </a:spcAft>
              <a:tabLst>
                <a:tab pos="152400" algn="l"/>
              </a:tabLst>
              <a:defRPr sz="2400">
                <a:solidFill>
                  <a:schemeClr val="tx1"/>
                </a:solidFill>
                <a:latin typeface="Trebuchet MS" charset="0"/>
                <a:ea typeface="ＭＳ Ｐゴシック" charset="-128"/>
              </a:defRPr>
            </a:lvl8pPr>
            <a:lvl9pPr marL="3886200" indent="-228600" defTabSz="457200" eaLnBrk="0" fontAlgn="base" hangingPunct="0">
              <a:spcBef>
                <a:spcPct val="0"/>
              </a:spcBef>
              <a:spcAft>
                <a:spcPct val="0"/>
              </a:spcAft>
              <a:tabLst>
                <a:tab pos="152400" algn="l"/>
              </a:tabLst>
              <a:defRPr sz="2400">
                <a:solidFill>
                  <a:schemeClr val="tx1"/>
                </a:solidFill>
                <a:latin typeface="Trebuchet MS" charset="0"/>
                <a:ea typeface="ＭＳ Ｐゴシック" charset="-128"/>
              </a:defRPr>
            </a:lvl9pPr>
          </a:lstStyle>
          <a:p>
            <a:pPr eaLnBrk="1" hangingPunct="1">
              <a:spcBef>
                <a:spcPts val="100"/>
              </a:spcBef>
            </a:pPr>
            <a:r>
              <a:rPr lang="fr-FR" altLang="x-none" sz="1600" dirty="0" err="1">
                <a:latin typeface="Cambria" charset="0"/>
              </a:rPr>
              <a:t>Mean</a:t>
            </a:r>
            <a:r>
              <a:rPr lang="fr-FR" altLang="x-none" sz="1600" dirty="0">
                <a:latin typeface="Cambria" charset="0"/>
              </a:rPr>
              <a:t> of all </a:t>
            </a:r>
            <a:r>
              <a:rPr lang="fr-FR" altLang="x-none" sz="1600" dirty="0" err="1">
                <a:latin typeface="Cambria" charset="0"/>
              </a:rPr>
              <a:t>individual</a:t>
            </a:r>
            <a:r>
              <a:rPr lang="fr-FR" altLang="x-none" sz="1600" dirty="0">
                <a:latin typeface="Cambria" charset="0"/>
              </a:rPr>
              <a:t> </a:t>
            </a:r>
            <a:r>
              <a:rPr lang="fr-FR" altLang="x-none" sz="1600" dirty="0" err="1">
                <a:latin typeface="Cambria" charset="0"/>
              </a:rPr>
              <a:t>studies</a:t>
            </a:r>
            <a:r>
              <a:rPr lang="fr-FR" altLang="x-none" sz="1600" dirty="0">
                <a:latin typeface="Cambria" charset="0"/>
              </a:rPr>
              <a:t> </a:t>
            </a:r>
          </a:p>
          <a:p>
            <a:pPr eaLnBrk="1" hangingPunct="1">
              <a:spcBef>
                <a:spcPts val="100"/>
              </a:spcBef>
            </a:pPr>
            <a:r>
              <a:rPr lang="fr-FR" altLang="x-none" sz="1100" dirty="0">
                <a:latin typeface="Cambria" charset="0"/>
              </a:rPr>
              <a:t>(for </a:t>
            </a:r>
            <a:r>
              <a:rPr lang="fr-FR" altLang="x-none" sz="1100" dirty="0" err="1">
                <a:latin typeface="Cambria" charset="0"/>
              </a:rPr>
              <a:t>legume</a:t>
            </a:r>
            <a:r>
              <a:rPr lang="fr-FR" altLang="x-none" sz="1100" dirty="0">
                <a:latin typeface="Cambria" charset="0"/>
              </a:rPr>
              <a:t> #X)</a:t>
            </a:r>
          </a:p>
        </p:txBody>
      </p:sp>
      <p:sp>
        <p:nvSpPr>
          <p:cNvPr id="40" name="object 18"/>
          <p:cNvSpPr txBox="1">
            <a:spLocks noChangeArrowheads="1"/>
          </p:cNvSpPr>
          <p:nvPr/>
        </p:nvSpPr>
        <p:spPr bwMode="auto">
          <a:xfrm>
            <a:off x="2088829" y="5945822"/>
            <a:ext cx="4167188" cy="227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2700">
              <a:tabLst>
                <a:tab pos="152400" algn="l"/>
              </a:tabLst>
              <a:defRPr sz="2400">
                <a:solidFill>
                  <a:schemeClr val="tx1"/>
                </a:solidFill>
                <a:latin typeface="Trebuchet MS" charset="0"/>
                <a:ea typeface="ＭＳ Ｐゴシック" charset="-128"/>
              </a:defRPr>
            </a:lvl1pPr>
            <a:lvl2pPr marL="742950" indent="-285750">
              <a:tabLst>
                <a:tab pos="152400" algn="l"/>
              </a:tabLst>
              <a:defRPr sz="2400">
                <a:solidFill>
                  <a:schemeClr val="tx1"/>
                </a:solidFill>
                <a:latin typeface="Trebuchet MS" charset="0"/>
                <a:ea typeface="ＭＳ Ｐゴシック" charset="-128"/>
              </a:defRPr>
            </a:lvl2pPr>
            <a:lvl3pPr marL="1143000" indent="-228600">
              <a:tabLst>
                <a:tab pos="152400" algn="l"/>
              </a:tabLst>
              <a:defRPr sz="2400">
                <a:solidFill>
                  <a:schemeClr val="tx1"/>
                </a:solidFill>
                <a:latin typeface="Trebuchet MS" charset="0"/>
                <a:ea typeface="ＭＳ Ｐゴシック" charset="-128"/>
              </a:defRPr>
            </a:lvl3pPr>
            <a:lvl4pPr marL="1600200" indent="-228600">
              <a:tabLst>
                <a:tab pos="152400" algn="l"/>
              </a:tabLst>
              <a:defRPr sz="2400">
                <a:solidFill>
                  <a:schemeClr val="tx1"/>
                </a:solidFill>
                <a:latin typeface="Trebuchet MS" charset="0"/>
                <a:ea typeface="ＭＳ Ｐゴシック" charset="-128"/>
              </a:defRPr>
            </a:lvl4pPr>
            <a:lvl5pPr marL="2057400" indent="-228600">
              <a:tabLst>
                <a:tab pos="152400" algn="l"/>
              </a:tabLst>
              <a:defRPr sz="2400">
                <a:solidFill>
                  <a:schemeClr val="tx1"/>
                </a:solidFill>
                <a:latin typeface="Trebuchet MS" charset="0"/>
                <a:ea typeface="ＭＳ Ｐゴシック" charset="-128"/>
              </a:defRPr>
            </a:lvl5pPr>
            <a:lvl6pPr marL="2514600" indent="-228600" defTabSz="457200" eaLnBrk="0" fontAlgn="base" hangingPunct="0">
              <a:spcBef>
                <a:spcPct val="0"/>
              </a:spcBef>
              <a:spcAft>
                <a:spcPct val="0"/>
              </a:spcAft>
              <a:tabLst>
                <a:tab pos="152400" algn="l"/>
              </a:tabLst>
              <a:defRPr sz="2400">
                <a:solidFill>
                  <a:schemeClr val="tx1"/>
                </a:solidFill>
                <a:latin typeface="Trebuchet MS" charset="0"/>
                <a:ea typeface="ＭＳ Ｐゴシック" charset="-128"/>
              </a:defRPr>
            </a:lvl6pPr>
            <a:lvl7pPr marL="2971800" indent="-228600" defTabSz="457200" eaLnBrk="0" fontAlgn="base" hangingPunct="0">
              <a:spcBef>
                <a:spcPct val="0"/>
              </a:spcBef>
              <a:spcAft>
                <a:spcPct val="0"/>
              </a:spcAft>
              <a:tabLst>
                <a:tab pos="152400" algn="l"/>
              </a:tabLst>
              <a:defRPr sz="2400">
                <a:solidFill>
                  <a:schemeClr val="tx1"/>
                </a:solidFill>
                <a:latin typeface="Trebuchet MS" charset="0"/>
                <a:ea typeface="ＭＳ Ｐゴシック" charset="-128"/>
              </a:defRPr>
            </a:lvl7pPr>
            <a:lvl8pPr marL="3429000" indent="-228600" defTabSz="457200" eaLnBrk="0" fontAlgn="base" hangingPunct="0">
              <a:spcBef>
                <a:spcPct val="0"/>
              </a:spcBef>
              <a:spcAft>
                <a:spcPct val="0"/>
              </a:spcAft>
              <a:tabLst>
                <a:tab pos="152400" algn="l"/>
              </a:tabLst>
              <a:defRPr sz="2400">
                <a:solidFill>
                  <a:schemeClr val="tx1"/>
                </a:solidFill>
                <a:latin typeface="Trebuchet MS" charset="0"/>
                <a:ea typeface="ＭＳ Ｐゴシック" charset="-128"/>
              </a:defRPr>
            </a:lvl8pPr>
            <a:lvl9pPr marL="3886200" indent="-228600" defTabSz="457200" eaLnBrk="0" fontAlgn="base" hangingPunct="0">
              <a:spcBef>
                <a:spcPct val="0"/>
              </a:spcBef>
              <a:spcAft>
                <a:spcPct val="0"/>
              </a:spcAft>
              <a:tabLst>
                <a:tab pos="152400" algn="l"/>
              </a:tabLst>
              <a:defRPr sz="2400">
                <a:solidFill>
                  <a:schemeClr val="tx1"/>
                </a:solidFill>
                <a:latin typeface="Trebuchet MS" charset="0"/>
                <a:ea typeface="ＭＳ Ｐゴシック" charset="-128"/>
              </a:defRPr>
            </a:lvl9pPr>
          </a:lstStyle>
          <a:p>
            <a:pPr eaLnBrk="1" hangingPunct="1">
              <a:spcBef>
                <a:spcPts val="100"/>
              </a:spcBef>
            </a:pPr>
            <a:r>
              <a:rPr lang="fr-FR" altLang="x-none" sz="1400" dirty="0">
                <a:latin typeface="Cambria" charset="0"/>
              </a:rPr>
              <a:t>95% Confidence </a:t>
            </a:r>
            <a:r>
              <a:rPr lang="fr-FR" altLang="x-none" sz="1400" dirty="0" err="1">
                <a:latin typeface="Cambria" charset="0"/>
              </a:rPr>
              <a:t>intervals</a:t>
            </a:r>
            <a:endParaRPr lang="fr-FR" altLang="x-none" sz="1400" dirty="0">
              <a:latin typeface="Cambria" charset="0"/>
            </a:endParaRPr>
          </a:p>
        </p:txBody>
      </p:sp>
    </p:spTree>
    <p:extLst>
      <p:ext uri="{BB962C8B-B14F-4D97-AF65-F5344CB8AC3E}">
        <p14:creationId xmlns:p14="http://schemas.microsoft.com/office/powerpoint/2010/main" val="690339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p:cNvCxnSpPr/>
          <p:nvPr/>
        </p:nvCxnSpPr>
        <p:spPr>
          <a:xfrm flipV="1">
            <a:off x="-277189" y="734291"/>
            <a:ext cx="9959890" cy="15192"/>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83812" y="309373"/>
            <a:ext cx="11192609" cy="523220"/>
          </a:xfrm>
          <a:prstGeom prst="rect">
            <a:avLst/>
          </a:prstGeom>
        </p:spPr>
        <p:txBody>
          <a:bodyPr wrap="square">
            <a:spAutoFit/>
          </a:bodyPr>
          <a:lstStyle/>
          <a:p>
            <a:r>
              <a:rPr lang="fr-FR" sz="2800" b="1" dirty="0">
                <a:solidFill>
                  <a:srgbClr val="265C9F"/>
                </a:solidFill>
                <a:latin typeface="Century Gothic" charset="0"/>
                <a:ea typeface="Century Gothic" charset="0"/>
                <a:cs typeface="Century Gothic" charset="0"/>
              </a:rPr>
              <a:t>Meta-</a:t>
            </a:r>
            <a:r>
              <a:rPr lang="fr-FR" sz="2800" b="1" dirty="0" err="1">
                <a:solidFill>
                  <a:srgbClr val="265C9F"/>
                </a:solidFill>
                <a:latin typeface="Century Gothic" charset="0"/>
                <a:ea typeface="Century Gothic" charset="0"/>
                <a:cs typeface="Century Gothic" charset="0"/>
              </a:rPr>
              <a:t>synthesis</a:t>
            </a:r>
            <a:r>
              <a:rPr lang="fr-FR" sz="2800" b="1" dirty="0">
                <a:solidFill>
                  <a:srgbClr val="265C9F"/>
                </a:solidFill>
                <a:latin typeface="Century Gothic" charset="0"/>
                <a:ea typeface="Century Gothic" charset="0"/>
                <a:cs typeface="Century Gothic" charset="0"/>
              </a:rPr>
              <a:t> (i.e. a </a:t>
            </a:r>
            <a:r>
              <a:rPr lang="fr-FR" sz="2800" b="1" dirty="0" err="1">
                <a:solidFill>
                  <a:srgbClr val="265C9F"/>
                </a:solidFill>
                <a:latin typeface="Century Gothic" charset="0"/>
                <a:ea typeface="Century Gothic" charset="0"/>
                <a:cs typeface="Century Gothic" charset="0"/>
              </a:rPr>
              <a:t>meta-analysis</a:t>
            </a:r>
            <a:r>
              <a:rPr lang="fr-FR" sz="2800" b="1" dirty="0">
                <a:solidFill>
                  <a:srgbClr val="265C9F"/>
                </a:solidFill>
                <a:latin typeface="Century Gothic" charset="0"/>
                <a:ea typeface="Century Gothic" charset="0"/>
                <a:cs typeface="Century Gothic" charset="0"/>
              </a:rPr>
              <a:t> of </a:t>
            </a:r>
            <a:r>
              <a:rPr lang="fr-FR" sz="2800" b="1" dirty="0" err="1">
                <a:solidFill>
                  <a:srgbClr val="265C9F"/>
                </a:solidFill>
                <a:latin typeface="Century Gothic" charset="0"/>
                <a:ea typeface="Century Gothic" charset="0"/>
                <a:cs typeface="Century Gothic" charset="0"/>
              </a:rPr>
              <a:t>meta</a:t>
            </a:r>
            <a:r>
              <a:rPr lang="fr-FR" sz="2800" b="1" dirty="0">
                <a:solidFill>
                  <a:srgbClr val="265C9F"/>
                </a:solidFill>
                <a:latin typeface="Century Gothic" charset="0"/>
                <a:ea typeface="Century Gothic" charset="0"/>
                <a:cs typeface="Century Gothic" charset="0"/>
              </a:rPr>
              <a:t>-analyses)</a:t>
            </a:r>
            <a:endParaRPr lang="fr-FR" sz="2800" b="1" dirty="0"/>
          </a:p>
        </p:txBody>
      </p:sp>
      <p:sp>
        <p:nvSpPr>
          <p:cNvPr id="19" name="object 19"/>
          <p:cNvSpPr txBox="1">
            <a:spLocks noChangeArrowheads="1"/>
          </p:cNvSpPr>
          <p:nvPr/>
        </p:nvSpPr>
        <p:spPr bwMode="auto">
          <a:xfrm>
            <a:off x="845457" y="2384481"/>
            <a:ext cx="10371938" cy="3627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54109" rIns="0" bIns="0">
            <a:spAutoFit/>
          </a:bodyPr>
          <a:lstStyle>
            <a:lvl1pPr marL="265113" indent="-127000">
              <a:defRPr sz="2400">
                <a:solidFill>
                  <a:schemeClr val="tx1"/>
                </a:solidFill>
                <a:latin typeface="Trebuchet MS" charset="0"/>
                <a:ea typeface="ＭＳ Ｐゴシック" charset="-128"/>
              </a:defRPr>
            </a:lvl1pPr>
            <a:lvl2pPr marL="742950" indent="-285750">
              <a:defRPr sz="2400">
                <a:solidFill>
                  <a:schemeClr val="tx1"/>
                </a:solidFill>
                <a:latin typeface="Trebuchet MS" charset="0"/>
                <a:ea typeface="ＭＳ Ｐゴシック" charset="-128"/>
              </a:defRPr>
            </a:lvl2pPr>
            <a:lvl3pPr marL="1143000" indent="-228600">
              <a:defRPr sz="2400">
                <a:solidFill>
                  <a:schemeClr val="tx1"/>
                </a:solidFill>
                <a:latin typeface="Trebuchet MS" charset="0"/>
                <a:ea typeface="ＭＳ Ｐゴシック" charset="-128"/>
              </a:defRPr>
            </a:lvl3pPr>
            <a:lvl4pPr marL="1600200" indent="-228600">
              <a:defRPr sz="2400">
                <a:solidFill>
                  <a:schemeClr val="tx1"/>
                </a:solidFill>
                <a:latin typeface="Trebuchet MS" charset="0"/>
                <a:ea typeface="ＭＳ Ｐゴシック" charset="-128"/>
              </a:defRPr>
            </a:lvl4pPr>
            <a:lvl5pPr marL="2057400" indent="-228600">
              <a:defRPr sz="2400">
                <a:solidFill>
                  <a:schemeClr val="tx1"/>
                </a:solidFill>
                <a:latin typeface="Trebuchet MS"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rebuchet MS" charset="0"/>
                <a:ea typeface="ＭＳ Ｐゴシック" charset="-128"/>
              </a:defRPr>
            </a:lvl9pPr>
          </a:lstStyle>
          <a:p>
            <a:pPr>
              <a:lnSpc>
                <a:spcPts val="2180"/>
              </a:lnSpc>
              <a:spcBef>
                <a:spcPts val="422"/>
              </a:spcBef>
            </a:pPr>
            <a:endParaRPr lang="fr-FR" altLang="x-none" sz="2000" dirty="0">
              <a:solidFill>
                <a:srgbClr val="000000"/>
              </a:solidFill>
              <a:latin typeface="Arial" charset="0"/>
            </a:endParaRPr>
          </a:p>
          <a:p>
            <a:pPr marL="138113" indent="0">
              <a:lnSpc>
                <a:spcPts val="2180"/>
              </a:lnSpc>
              <a:spcBef>
                <a:spcPts val="422"/>
              </a:spcBef>
            </a:pPr>
            <a:r>
              <a:rPr lang="fr-FR" altLang="x-none" b="1" dirty="0">
                <a:solidFill>
                  <a:srgbClr val="000000"/>
                </a:solidFill>
                <a:latin typeface="Arial" charset="0"/>
              </a:rPr>
              <a:t>     </a:t>
            </a:r>
            <a:r>
              <a:rPr lang="fr-FR" altLang="x-none" b="1" dirty="0" err="1">
                <a:solidFill>
                  <a:srgbClr val="000000"/>
                </a:solidFill>
                <a:latin typeface="Arial" charset="0"/>
              </a:rPr>
              <a:t>Advantages</a:t>
            </a:r>
            <a:br>
              <a:rPr lang="fr-FR" altLang="x-none" b="1" dirty="0">
                <a:solidFill>
                  <a:srgbClr val="000000"/>
                </a:solidFill>
                <a:latin typeface="Arial" charset="0"/>
              </a:rPr>
            </a:br>
            <a:endParaRPr lang="fr-FR" altLang="x-none" b="1" dirty="0">
              <a:solidFill>
                <a:srgbClr val="000000"/>
              </a:solidFill>
              <a:latin typeface="Arial" charset="0"/>
            </a:endParaRPr>
          </a:p>
          <a:p>
            <a:pPr>
              <a:spcBef>
                <a:spcPts val="347"/>
              </a:spcBef>
            </a:pPr>
            <a:r>
              <a:rPr lang="fr-FR" altLang="x-none" sz="2000" dirty="0">
                <a:solidFill>
                  <a:srgbClr val="000000"/>
                </a:solidFill>
                <a:latin typeface="Arial" charset="0"/>
              </a:rPr>
              <a:t> - More efficient as </a:t>
            </a:r>
            <a:r>
              <a:rPr lang="fr-FR" altLang="x-none" sz="2000" dirty="0" err="1">
                <a:solidFill>
                  <a:srgbClr val="000000"/>
                </a:solidFill>
                <a:latin typeface="Arial" charset="0"/>
              </a:rPr>
              <a:t>synthesizing</a:t>
            </a:r>
            <a:r>
              <a:rPr lang="fr-FR" altLang="x-none" sz="2000" dirty="0">
                <a:solidFill>
                  <a:srgbClr val="000000"/>
                </a:solidFill>
                <a:latin typeface="Arial" charset="0"/>
              </a:rPr>
              <a:t> all </a:t>
            </a:r>
            <a:r>
              <a:rPr lang="fr-FR" altLang="x-none" sz="2000" dirty="0" err="1">
                <a:solidFill>
                  <a:srgbClr val="000000"/>
                </a:solidFill>
                <a:latin typeface="Arial" charset="0"/>
              </a:rPr>
              <a:t>individual</a:t>
            </a:r>
            <a:r>
              <a:rPr lang="fr-FR" altLang="x-none" sz="2000" dirty="0">
                <a:solidFill>
                  <a:srgbClr val="000000"/>
                </a:solidFill>
                <a:latin typeface="Arial" charset="0"/>
              </a:rPr>
              <a:t> </a:t>
            </a:r>
            <a:r>
              <a:rPr lang="fr-FR" altLang="x-none" sz="2000" dirty="0" err="1">
                <a:solidFill>
                  <a:srgbClr val="000000"/>
                </a:solidFill>
                <a:latin typeface="Arial" charset="0"/>
              </a:rPr>
              <a:t>studies</a:t>
            </a:r>
            <a:endParaRPr lang="fr-FR" altLang="x-none" sz="2000" dirty="0">
              <a:solidFill>
                <a:srgbClr val="000000"/>
              </a:solidFill>
              <a:latin typeface="Arial" charset="0"/>
            </a:endParaRPr>
          </a:p>
          <a:p>
            <a:pPr>
              <a:spcBef>
                <a:spcPts val="347"/>
              </a:spcBef>
            </a:pPr>
            <a:endParaRPr lang="fr-FR" altLang="x-none" sz="2000" dirty="0">
              <a:solidFill>
                <a:srgbClr val="000000"/>
              </a:solidFill>
              <a:latin typeface="Arial" charset="0"/>
            </a:endParaRPr>
          </a:p>
          <a:p>
            <a:pPr>
              <a:spcBef>
                <a:spcPts val="347"/>
              </a:spcBef>
            </a:pPr>
            <a:r>
              <a:rPr lang="fr-FR" altLang="x-none" sz="2000" dirty="0">
                <a:solidFill>
                  <a:srgbClr val="000000"/>
                </a:solidFill>
                <a:latin typeface="Arial" charset="0"/>
              </a:rPr>
              <a:t>-  Quantification (</a:t>
            </a:r>
            <a:r>
              <a:rPr lang="fr-FR" altLang="x-none" sz="2000" dirty="0" err="1">
                <a:solidFill>
                  <a:srgbClr val="000000"/>
                </a:solidFill>
                <a:latin typeface="Arial" charset="0"/>
              </a:rPr>
              <a:t>same</a:t>
            </a:r>
            <a:r>
              <a:rPr lang="fr-FR" altLang="x-none" sz="2000" dirty="0">
                <a:solidFill>
                  <a:srgbClr val="000000"/>
                </a:solidFill>
                <a:latin typeface="Arial" charset="0"/>
              </a:rPr>
              <a:t> </a:t>
            </a:r>
            <a:r>
              <a:rPr lang="fr-FR" altLang="x-none" sz="2000" dirty="0" err="1">
                <a:solidFill>
                  <a:srgbClr val="000000"/>
                </a:solidFill>
                <a:latin typeface="Arial" charset="0"/>
              </a:rPr>
              <a:t>results</a:t>
            </a:r>
            <a:r>
              <a:rPr lang="fr-FR" altLang="x-none" sz="2000" dirty="0">
                <a:solidFill>
                  <a:srgbClr val="000000"/>
                </a:solidFill>
                <a:latin typeface="Arial" charset="0"/>
              </a:rPr>
              <a:t> as </a:t>
            </a:r>
            <a:r>
              <a:rPr lang="fr-FR" altLang="x-none" sz="2000" dirty="0" err="1">
                <a:solidFill>
                  <a:srgbClr val="000000"/>
                </a:solidFill>
                <a:latin typeface="Arial" charset="0"/>
              </a:rPr>
              <a:t>synthesizing</a:t>
            </a:r>
            <a:r>
              <a:rPr lang="fr-FR" altLang="x-none" sz="2000" dirty="0">
                <a:solidFill>
                  <a:srgbClr val="000000"/>
                </a:solidFill>
                <a:latin typeface="Arial" charset="0"/>
              </a:rPr>
              <a:t> all </a:t>
            </a:r>
            <a:r>
              <a:rPr lang="fr-FR" altLang="x-none" sz="2000" dirty="0" err="1">
                <a:solidFill>
                  <a:srgbClr val="000000"/>
                </a:solidFill>
                <a:latin typeface="Arial" charset="0"/>
              </a:rPr>
              <a:t>individual</a:t>
            </a:r>
            <a:r>
              <a:rPr lang="fr-FR" altLang="x-none" sz="2000" dirty="0">
                <a:solidFill>
                  <a:srgbClr val="000000"/>
                </a:solidFill>
                <a:latin typeface="Arial" charset="0"/>
              </a:rPr>
              <a:t> </a:t>
            </a:r>
            <a:r>
              <a:rPr lang="fr-FR" altLang="x-none" sz="2000" dirty="0" err="1">
                <a:solidFill>
                  <a:srgbClr val="000000"/>
                </a:solidFill>
                <a:latin typeface="Arial" charset="0"/>
              </a:rPr>
              <a:t>studies</a:t>
            </a:r>
            <a:r>
              <a:rPr lang="fr-FR" altLang="x-none" sz="2000" dirty="0">
                <a:solidFill>
                  <a:srgbClr val="000000"/>
                </a:solidFill>
                <a:latin typeface="Arial" charset="0"/>
              </a:rPr>
              <a:t>)</a:t>
            </a:r>
            <a:br>
              <a:rPr lang="fr-FR" altLang="x-none" sz="2000" dirty="0">
                <a:solidFill>
                  <a:srgbClr val="000000"/>
                </a:solidFill>
                <a:latin typeface="Arial" charset="0"/>
              </a:rPr>
            </a:br>
            <a:endParaRPr lang="fr-FR" altLang="x-none" sz="2000" dirty="0">
              <a:solidFill>
                <a:srgbClr val="000000"/>
              </a:solidFill>
              <a:latin typeface="Arial" charset="0"/>
            </a:endParaRPr>
          </a:p>
          <a:p>
            <a:pPr>
              <a:spcBef>
                <a:spcPts val="347"/>
              </a:spcBef>
            </a:pPr>
            <a:r>
              <a:rPr lang="fr-FR" altLang="x-none" sz="2000" dirty="0">
                <a:solidFill>
                  <a:srgbClr val="000000"/>
                </a:solidFill>
                <a:latin typeface="Arial" charset="0"/>
              </a:rPr>
              <a:t> - </a:t>
            </a:r>
            <a:r>
              <a:rPr lang="fr-FR" altLang="x-none" sz="2000" dirty="0" err="1">
                <a:solidFill>
                  <a:srgbClr val="000000"/>
                </a:solidFill>
                <a:latin typeface="Arial" charset="0"/>
              </a:rPr>
              <a:t>Cover</a:t>
            </a:r>
            <a:r>
              <a:rPr lang="fr-FR" altLang="x-none" sz="2000" dirty="0">
                <a:solidFill>
                  <a:srgbClr val="000000"/>
                </a:solidFill>
                <a:latin typeface="Arial" charset="0"/>
              </a:rPr>
              <a:t> all diversification </a:t>
            </a:r>
            <a:r>
              <a:rPr lang="fr-FR" altLang="x-none" sz="2000" dirty="0" err="1">
                <a:solidFill>
                  <a:srgbClr val="000000"/>
                </a:solidFill>
                <a:latin typeface="Arial" charset="0"/>
              </a:rPr>
              <a:t>strategies</a:t>
            </a:r>
            <a:endParaRPr lang="fr-FR" altLang="x-none" sz="2000" dirty="0">
              <a:solidFill>
                <a:srgbClr val="000000"/>
              </a:solidFill>
              <a:latin typeface="Arial" charset="0"/>
            </a:endParaRPr>
          </a:p>
          <a:p>
            <a:pPr>
              <a:spcBef>
                <a:spcPts val="347"/>
              </a:spcBef>
            </a:pPr>
            <a:r>
              <a:rPr lang="fr-FR" altLang="x-none" sz="2000" dirty="0">
                <a:solidFill>
                  <a:srgbClr val="000000"/>
                </a:solidFill>
                <a:latin typeface="Arial" charset="0"/>
              </a:rPr>
              <a:t>     </a:t>
            </a:r>
          </a:p>
          <a:p>
            <a:pPr>
              <a:spcBef>
                <a:spcPts val="1958"/>
              </a:spcBef>
            </a:pPr>
            <a:endParaRPr lang="fr-FR" altLang="x-none" sz="400" dirty="0">
              <a:solidFill>
                <a:srgbClr val="000000"/>
              </a:solidFill>
              <a:latin typeface="Arial" charset="0"/>
            </a:endParaRPr>
          </a:p>
          <a:p>
            <a:pPr>
              <a:spcBef>
                <a:spcPts val="1958"/>
              </a:spcBef>
            </a:pPr>
            <a:endParaRPr lang="fr-FR" altLang="x-none" sz="400" dirty="0">
              <a:solidFill>
                <a:srgbClr val="000000"/>
              </a:solidFill>
              <a:latin typeface="Arial" charset="0"/>
            </a:endParaRPr>
          </a:p>
        </p:txBody>
      </p:sp>
      <p:sp>
        <p:nvSpPr>
          <p:cNvPr id="21" name="Rectangle 20"/>
          <p:cNvSpPr/>
          <p:nvPr/>
        </p:nvSpPr>
        <p:spPr>
          <a:xfrm>
            <a:off x="450150" y="1513015"/>
            <a:ext cx="11480603" cy="523220"/>
          </a:xfrm>
          <a:prstGeom prst="rect">
            <a:avLst/>
          </a:prstGeom>
        </p:spPr>
        <p:txBody>
          <a:bodyPr wrap="square">
            <a:spAutoFit/>
          </a:bodyPr>
          <a:lstStyle/>
          <a:p>
            <a:r>
              <a:rPr lang="fr-FR" altLang="x-none" sz="2800" dirty="0" err="1">
                <a:latin typeface="Times New Roman" charset="0"/>
                <a:ea typeface="Calibri" charset="0"/>
              </a:rPr>
              <a:t>Give</a:t>
            </a:r>
            <a:r>
              <a:rPr lang="fr-FR" altLang="x-none" sz="2800" dirty="0">
                <a:latin typeface="Times New Roman" charset="0"/>
                <a:ea typeface="Calibri" charset="0"/>
              </a:rPr>
              <a:t> an </a:t>
            </a:r>
            <a:r>
              <a:rPr lang="fr-FR" altLang="x-none" sz="2800" dirty="0" err="1">
                <a:latin typeface="Times New Roman" charset="0"/>
                <a:ea typeface="Calibri" charset="0"/>
              </a:rPr>
              <a:t>overview</a:t>
            </a:r>
            <a:r>
              <a:rPr lang="fr-FR" altLang="x-none" sz="2800" dirty="0">
                <a:latin typeface="Times New Roman" charset="0"/>
                <a:ea typeface="Calibri" charset="0"/>
              </a:rPr>
              <a:t> of impacts of all </a:t>
            </a:r>
            <a:r>
              <a:rPr lang="fr-FR" altLang="x-none" sz="2800" dirty="0" err="1">
                <a:latin typeface="Times New Roman" charset="0"/>
                <a:ea typeface="Calibri" charset="0"/>
              </a:rPr>
              <a:t>crop</a:t>
            </a:r>
            <a:r>
              <a:rPr lang="fr-FR" altLang="x-none" sz="2800" dirty="0">
                <a:latin typeface="Times New Roman" charset="0"/>
                <a:ea typeface="Calibri" charset="0"/>
              </a:rPr>
              <a:t> diversification </a:t>
            </a:r>
            <a:r>
              <a:rPr lang="fr-FR" altLang="x-none" sz="2800" dirty="0" err="1">
                <a:latin typeface="Times New Roman" charset="0"/>
                <a:ea typeface="Calibri" charset="0"/>
              </a:rPr>
              <a:t>strategies</a:t>
            </a:r>
            <a:endParaRPr lang="en-US" sz="2800" dirty="0">
              <a:latin typeface="Times New Roman" charset="0"/>
              <a:ea typeface="Calibri" charset="0"/>
            </a:endParaRPr>
          </a:p>
        </p:txBody>
      </p:sp>
    </p:spTree>
    <p:extLst>
      <p:ext uri="{BB962C8B-B14F-4D97-AF65-F5344CB8AC3E}">
        <p14:creationId xmlns:p14="http://schemas.microsoft.com/office/powerpoint/2010/main" val="1687804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p:cNvCxnSpPr/>
          <p:nvPr/>
        </p:nvCxnSpPr>
        <p:spPr>
          <a:xfrm flipV="1">
            <a:off x="-277188" y="734291"/>
            <a:ext cx="9959890" cy="15192"/>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83812" y="309373"/>
            <a:ext cx="11192609" cy="523220"/>
          </a:xfrm>
          <a:prstGeom prst="rect">
            <a:avLst/>
          </a:prstGeom>
        </p:spPr>
        <p:txBody>
          <a:bodyPr wrap="square">
            <a:spAutoFit/>
          </a:bodyPr>
          <a:lstStyle/>
          <a:p>
            <a:r>
              <a:rPr lang="fr-FR" sz="2800" b="1" dirty="0">
                <a:solidFill>
                  <a:srgbClr val="265C9F"/>
                </a:solidFill>
                <a:latin typeface="Century Gothic" charset="0"/>
                <a:ea typeface="Century Gothic" charset="0"/>
                <a:cs typeface="Century Gothic" charset="0"/>
              </a:rPr>
              <a:t>Meta-</a:t>
            </a:r>
            <a:r>
              <a:rPr lang="fr-FR" sz="2800" b="1" dirty="0" err="1">
                <a:solidFill>
                  <a:srgbClr val="265C9F"/>
                </a:solidFill>
                <a:latin typeface="Century Gothic" charset="0"/>
                <a:ea typeface="Century Gothic" charset="0"/>
                <a:cs typeface="Century Gothic" charset="0"/>
              </a:rPr>
              <a:t>synthesis</a:t>
            </a:r>
            <a:r>
              <a:rPr lang="fr-FR" sz="2800" b="1" dirty="0">
                <a:solidFill>
                  <a:srgbClr val="265C9F"/>
                </a:solidFill>
                <a:latin typeface="Century Gothic" charset="0"/>
                <a:ea typeface="Century Gothic" charset="0"/>
                <a:cs typeface="Century Gothic" charset="0"/>
              </a:rPr>
              <a:t> (i.e. a </a:t>
            </a:r>
            <a:r>
              <a:rPr lang="fr-FR" sz="2800" b="1" dirty="0" err="1">
                <a:solidFill>
                  <a:srgbClr val="265C9F"/>
                </a:solidFill>
                <a:latin typeface="Century Gothic" charset="0"/>
                <a:ea typeface="Century Gothic" charset="0"/>
                <a:cs typeface="Century Gothic" charset="0"/>
              </a:rPr>
              <a:t>meta-analysis</a:t>
            </a:r>
            <a:r>
              <a:rPr lang="fr-FR" sz="2800" b="1" dirty="0">
                <a:solidFill>
                  <a:srgbClr val="265C9F"/>
                </a:solidFill>
                <a:latin typeface="Century Gothic" charset="0"/>
                <a:ea typeface="Century Gothic" charset="0"/>
                <a:cs typeface="Century Gothic" charset="0"/>
              </a:rPr>
              <a:t> of </a:t>
            </a:r>
            <a:r>
              <a:rPr lang="fr-FR" sz="2800" b="1" dirty="0" err="1">
                <a:solidFill>
                  <a:srgbClr val="265C9F"/>
                </a:solidFill>
                <a:latin typeface="Century Gothic" charset="0"/>
                <a:ea typeface="Century Gothic" charset="0"/>
                <a:cs typeface="Century Gothic" charset="0"/>
              </a:rPr>
              <a:t>meta</a:t>
            </a:r>
            <a:r>
              <a:rPr lang="fr-FR" sz="2800" b="1" dirty="0">
                <a:solidFill>
                  <a:srgbClr val="265C9F"/>
                </a:solidFill>
                <a:latin typeface="Century Gothic" charset="0"/>
                <a:ea typeface="Century Gothic" charset="0"/>
                <a:cs typeface="Century Gothic" charset="0"/>
              </a:rPr>
              <a:t>-analyses)</a:t>
            </a:r>
            <a:endParaRPr lang="fr-FR" sz="2800" b="1" dirty="0"/>
          </a:p>
        </p:txBody>
      </p:sp>
      <p:sp>
        <p:nvSpPr>
          <p:cNvPr id="21" name="Rectangle 20"/>
          <p:cNvSpPr/>
          <p:nvPr/>
        </p:nvSpPr>
        <p:spPr>
          <a:xfrm>
            <a:off x="450150" y="1513015"/>
            <a:ext cx="11480603" cy="523220"/>
          </a:xfrm>
          <a:prstGeom prst="rect">
            <a:avLst/>
          </a:prstGeom>
        </p:spPr>
        <p:txBody>
          <a:bodyPr wrap="square">
            <a:spAutoFit/>
          </a:bodyPr>
          <a:lstStyle/>
          <a:p>
            <a:r>
              <a:rPr lang="fr-FR" altLang="x-none" sz="2800" dirty="0" err="1">
                <a:latin typeface="Times New Roman" charset="0"/>
                <a:ea typeface="Calibri" charset="0"/>
              </a:rPr>
              <a:t>Give</a:t>
            </a:r>
            <a:r>
              <a:rPr lang="fr-FR" altLang="x-none" sz="2800" dirty="0">
                <a:latin typeface="Times New Roman" charset="0"/>
                <a:ea typeface="Calibri" charset="0"/>
              </a:rPr>
              <a:t> an </a:t>
            </a:r>
            <a:r>
              <a:rPr lang="fr-FR" altLang="x-none" sz="2800" dirty="0" err="1">
                <a:latin typeface="Times New Roman" charset="0"/>
                <a:ea typeface="Calibri" charset="0"/>
              </a:rPr>
              <a:t>overview</a:t>
            </a:r>
            <a:r>
              <a:rPr lang="fr-FR" altLang="x-none" sz="2800" dirty="0">
                <a:latin typeface="Times New Roman" charset="0"/>
                <a:ea typeface="Calibri" charset="0"/>
              </a:rPr>
              <a:t> of impacts of all </a:t>
            </a:r>
            <a:r>
              <a:rPr lang="fr-FR" altLang="x-none" sz="2800" dirty="0" err="1">
                <a:latin typeface="Times New Roman" charset="0"/>
                <a:ea typeface="Calibri" charset="0"/>
              </a:rPr>
              <a:t>crop</a:t>
            </a:r>
            <a:r>
              <a:rPr lang="fr-FR" altLang="x-none" sz="2800" dirty="0">
                <a:latin typeface="Times New Roman" charset="0"/>
                <a:ea typeface="Calibri" charset="0"/>
              </a:rPr>
              <a:t> diversification </a:t>
            </a:r>
            <a:r>
              <a:rPr lang="fr-FR" altLang="x-none" sz="2800" dirty="0" err="1">
                <a:latin typeface="Times New Roman" charset="0"/>
                <a:ea typeface="Calibri" charset="0"/>
              </a:rPr>
              <a:t>strategies</a:t>
            </a:r>
            <a:endParaRPr lang="en-US" sz="2800" dirty="0">
              <a:latin typeface="Times New Roman" charset="0"/>
              <a:ea typeface="Calibri" charset="0"/>
            </a:endParaRPr>
          </a:p>
        </p:txBody>
      </p:sp>
      <p:sp>
        <p:nvSpPr>
          <p:cNvPr id="6" name="object 19"/>
          <p:cNvSpPr txBox="1">
            <a:spLocks noChangeArrowheads="1"/>
          </p:cNvSpPr>
          <p:nvPr/>
        </p:nvSpPr>
        <p:spPr bwMode="auto">
          <a:xfrm>
            <a:off x="594147" y="2443147"/>
            <a:ext cx="10371938" cy="395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54109" rIns="0" bIns="0">
            <a:spAutoFit/>
          </a:bodyPr>
          <a:lstStyle>
            <a:lvl1pPr marL="304800">
              <a:defRPr sz="2400">
                <a:solidFill>
                  <a:schemeClr val="tx1"/>
                </a:solidFill>
                <a:latin typeface="Trebuchet MS" charset="0"/>
                <a:ea typeface="ＭＳ Ｐゴシック" charset="-128"/>
              </a:defRPr>
            </a:lvl1pPr>
            <a:lvl2pPr marL="742950" indent="-285750">
              <a:defRPr sz="2400">
                <a:solidFill>
                  <a:schemeClr val="tx1"/>
                </a:solidFill>
                <a:latin typeface="Trebuchet MS" charset="0"/>
                <a:ea typeface="ＭＳ Ｐゴシック" charset="-128"/>
              </a:defRPr>
            </a:lvl2pPr>
            <a:lvl3pPr marL="1143000" indent="-228600">
              <a:defRPr sz="2400">
                <a:solidFill>
                  <a:schemeClr val="tx1"/>
                </a:solidFill>
                <a:latin typeface="Trebuchet MS" charset="0"/>
                <a:ea typeface="ＭＳ Ｐゴシック" charset="-128"/>
              </a:defRPr>
            </a:lvl3pPr>
            <a:lvl4pPr marL="1600200" indent="-228600">
              <a:defRPr sz="2400">
                <a:solidFill>
                  <a:schemeClr val="tx1"/>
                </a:solidFill>
                <a:latin typeface="Trebuchet MS" charset="0"/>
                <a:ea typeface="ＭＳ Ｐゴシック" charset="-128"/>
              </a:defRPr>
            </a:lvl4pPr>
            <a:lvl5pPr marL="2057400" indent="-228600">
              <a:defRPr sz="2400">
                <a:solidFill>
                  <a:schemeClr val="tx1"/>
                </a:solidFill>
                <a:latin typeface="Trebuchet MS"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rebuchet MS"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rebuchet MS"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rebuchet MS"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rebuchet MS" charset="0"/>
                <a:ea typeface="ＭＳ Ｐゴシック" charset="-128"/>
              </a:defRPr>
            </a:lvl9pPr>
          </a:lstStyle>
          <a:p>
            <a:pPr>
              <a:spcBef>
                <a:spcPts val="347"/>
              </a:spcBef>
            </a:pPr>
            <a:r>
              <a:rPr lang="fr-FR" altLang="x-none" sz="2000" dirty="0">
                <a:solidFill>
                  <a:srgbClr val="000000"/>
                </a:solidFill>
                <a:latin typeface="Arial" charset="0"/>
              </a:rPr>
              <a:t>     </a:t>
            </a:r>
          </a:p>
          <a:p>
            <a:pPr>
              <a:lnSpc>
                <a:spcPts val="2180"/>
              </a:lnSpc>
              <a:spcBef>
                <a:spcPts val="422"/>
              </a:spcBef>
            </a:pPr>
            <a:r>
              <a:rPr lang="fr-FR" altLang="x-none" b="1" dirty="0">
                <a:solidFill>
                  <a:srgbClr val="000000"/>
                </a:solidFill>
                <a:latin typeface="Arial" charset="0"/>
              </a:rPr>
              <a:t>       Drawbacks</a:t>
            </a:r>
            <a:br>
              <a:rPr lang="fr-FR" altLang="x-none" b="1" dirty="0">
                <a:solidFill>
                  <a:srgbClr val="000000"/>
                </a:solidFill>
                <a:latin typeface="Arial" charset="0"/>
              </a:rPr>
            </a:br>
            <a:endParaRPr lang="fr-FR" altLang="x-none" b="1" dirty="0">
              <a:solidFill>
                <a:srgbClr val="000000"/>
              </a:solidFill>
              <a:latin typeface="Arial" charset="0"/>
            </a:endParaRPr>
          </a:p>
          <a:p>
            <a:pPr>
              <a:lnSpc>
                <a:spcPts val="2180"/>
              </a:lnSpc>
              <a:spcBef>
                <a:spcPts val="422"/>
              </a:spcBef>
            </a:pPr>
            <a:r>
              <a:rPr lang="fr-FR" altLang="x-none" sz="2000" dirty="0">
                <a:solidFill>
                  <a:srgbClr val="000000"/>
                </a:solidFill>
                <a:latin typeface="Arial" charset="0"/>
              </a:rPr>
              <a:t>         - </a:t>
            </a:r>
            <a:r>
              <a:rPr lang="fr-FR" sz="2000" dirty="0">
                <a:solidFill>
                  <a:srgbClr val="000000"/>
                </a:solidFill>
                <a:latin typeface="Arial" charset="0"/>
              </a:rPr>
              <a:t>Handling the </a:t>
            </a:r>
            <a:r>
              <a:rPr lang="fr-FR" sz="2000" dirty="0" err="1">
                <a:solidFill>
                  <a:srgbClr val="000000"/>
                </a:solidFill>
                <a:latin typeface="Arial" charset="0"/>
              </a:rPr>
              <a:t>redundancy</a:t>
            </a:r>
            <a:r>
              <a:rPr lang="fr-FR" sz="2000" dirty="0">
                <a:solidFill>
                  <a:srgbClr val="000000"/>
                </a:solidFill>
                <a:latin typeface="Arial" charset="0"/>
              </a:rPr>
              <a:t> of </a:t>
            </a:r>
            <a:r>
              <a:rPr lang="fr-FR" sz="2000" dirty="0" err="1">
                <a:solidFill>
                  <a:srgbClr val="000000"/>
                </a:solidFill>
                <a:latin typeface="Arial" charset="0"/>
              </a:rPr>
              <a:t>individual</a:t>
            </a:r>
            <a:r>
              <a:rPr lang="fr-FR" sz="2000" dirty="0">
                <a:solidFill>
                  <a:srgbClr val="000000"/>
                </a:solidFill>
                <a:latin typeface="Arial" charset="0"/>
              </a:rPr>
              <a:t> </a:t>
            </a:r>
            <a:r>
              <a:rPr lang="fr-FR" sz="2000" dirty="0" err="1">
                <a:solidFill>
                  <a:srgbClr val="000000"/>
                </a:solidFill>
                <a:latin typeface="Arial" charset="0"/>
              </a:rPr>
              <a:t>studies</a:t>
            </a:r>
            <a:r>
              <a:rPr lang="fr-FR" sz="2000" dirty="0">
                <a:solidFill>
                  <a:srgbClr val="000000"/>
                </a:solidFill>
                <a:latin typeface="Arial" charset="0"/>
              </a:rPr>
              <a:t> </a:t>
            </a:r>
            <a:r>
              <a:rPr lang="fr-FR" sz="2000" dirty="0" err="1">
                <a:solidFill>
                  <a:srgbClr val="000000"/>
                </a:solidFill>
                <a:latin typeface="Arial" charset="0"/>
              </a:rPr>
              <a:t>across</a:t>
            </a:r>
            <a:r>
              <a:rPr lang="fr-FR" sz="2000" dirty="0">
                <a:solidFill>
                  <a:srgbClr val="000000"/>
                </a:solidFill>
                <a:latin typeface="Arial" charset="0"/>
              </a:rPr>
              <a:t> </a:t>
            </a:r>
            <a:r>
              <a:rPr lang="fr-FR" sz="2000" dirty="0" err="1">
                <a:solidFill>
                  <a:srgbClr val="000000"/>
                </a:solidFill>
                <a:latin typeface="Arial" charset="0"/>
              </a:rPr>
              <a:t>meta</a:t>
            </a:r>
            <a:r>
              <a:rPr lang="fr-FR" sz="2000" dirty="0">
                <a:solidFill>
                  <a:srgbClr val="000000"/>
                </a:solidFill>
                <a:latin typeface="Arial" charset="0"/>
              </a:rPr>
              <a:t>-analyses </a:t>
            </a:r>
            <a:br>
              <a:rPr lang="fr-FR" altLang="x-none" sz="2000" dirty="0">
                <a:solidFill>
                  <a:srgbClr val="000000"/>
                </a:solidFill>
                <a:latin typeface="Arial" charset="0"/>
              </a:rPr>
            </a:br>
            <a:endParaRPr lang="fr-FR" altLang="x-none" sz="2000" dirty="0">
              <a:solidFill>
                <a:srgbClr val="000000"/>
              </a:solidFill>
              <a:latin typeface="Arial" charset="0"/>
            </a:endParaRPr>
          </a:p>
          <a:p>
            <a:pPr>
              <a:lnSpc>
                <a:spcPts val="2180"/>
              </a:lnSpc>
              <a:spcBef>
                <a:spcPts val="422"/>
              </a:spcBef>
            </a:pPr>
            <a:r>
              <a:rPr lang="fr-FR" altLang="x-none" sz="2000" dirty="0">
                <a:solidFill>
                  <a:srgbClr val="000000"/>
                </a:solidFill>
                <a:latin typeface="Arial" charset="0"/>
              </a:rPr>
              <a:t>        - </a:t>
            </a:r>
            <a:r>
              <a:rPr lang="fr-FR" altLang="x-none" sz="2000" dirty="0" err="1">
                <a:solidFill>
                  <a:srgbClr val="000000"/>
                </a:solidFill>
                <a:latin typeface="Arial" charset="0"/>
              </a:rPr>
              <a:t>Reliability</a:t>
            </a:r>
            <a:r>
              <a:rPr lang="fr-FR" altLang="x-none" sz="2000" dirty="0">
                <a:solidFill>
                  <a:srgbClr val="000000"/>
                </a:solidFill>
                <a:latin typeface="Arial" charset="0"/>
              </a:rPr>
              <a:t> of </a:t>
            </a:r>
            <a:r>
              <a:rPr lang="fr-FR" altLang="x-none" sz="2000" dirty="0" err="1">
                <a:solidFill>
                  <a:srgbClr val="000000"/>
                </a:solidFill>
                <a:latin typeface="Arial" charset="0"/>
              </a:rPr>
              <a:t>results</a:t>
            </a:r>
            <a:r>
              <a:rPr lang="fr-FR" altLang="x-none" sz="2000" dirty="0">
                <a:solidFill>
                  <a:srgbClr val="000000"/>
                </a:solidFill>
                <a:latin typeface="Arial" charset="0"/>
              </a:rPr>
              <a:t> </a:t>
            </a:r>
            <a:r>
              <a:rPr lang="fr-FR" altLang="x-none" sz="2000" dirty="0" err="1">
                <a:solidFill>
                  <a:srgbClr val="000000"/>
                </a:solidFill>
                <a:latin typeface="Arial" charset="0"/>
              </a:rPr>
              <a:t>depends</a:t>
            </a:r>
            <a:r>
              <a:rPr lang="fr-FR" altLang="x-none" sz="2000" dirty="0">
                <a:solidFill>
                  <a:srgbClr val="000000"/>
                </a:solidFill>
                <a:latin typeface="Arial" charset="0"/>
              </a:rPr>
              <a:t> on </a:t>
            </a:r>
            <a:r>
              <a:rPr lang="fr-FR" altLang="x-none" sz="2000" dirty="0" err="1">
                <a:solidFill>
                  <a:srgbClr val="000000"/>
                </a:solidFill>
                <a:latin typeface="Arial" charset="0"/>
              </a:rPr>
              <a:t>quality</a:t>
            </a:r>
            <a:r>
              <a:rPr lang="fr-FR" altLang="x-none" sz="2000" dirty="0">
                <a:solidFill>
                  <a:srgbClr val="000000"/>
                </a:solidFill>
                <a:latin typeface="Arial" charset="0"/>
              </a:rPr>
              <a:t> of </a:t>
            </a:r>
            <a:r>
              <a:rPr lang="fr-FR" altLang="x-none" sz="2000" dirty="0" err="1">
                <a:solidFill>
                  <a:srgbClr val="000000"/>
                </a:solidFill>
                <a:latin typeface="Arial" charset="0"/>
              </a:rPr>
              <a:t>published</a:t>
            </a:r>
            <a:r>
              <a:rPr lang="fr-FR" altLang="x-none" sz="2000" dirty="0">
                <a:solidFill>
                  <a:srgbClr val="000000"/>
                </a:solidFill>
                <a:latin typeface="Arial" charset="0"/>
              </a:rPr>
              <a:t> </a:t>
            </a:r>
            <a:r>
              <a:rPr lang="fr-FR" altLang="x-none" sz="2000" dirty="0" err="1">
                <a:solidFill>
                  <a:srgbClr val="000000"/>
                </a:solidFill>
                <a:latin typeface="Arial" charset="0"/>
              </a:rPr>
              <a:t>meta</a:t>
            </a:r>
            <a:r>
              <a:rPr lang="fr-FR" altLang="x-none" sz="2000" dirty="0">
                <a:solidFill>
                  <a:srgbClr val="000000"/>
                </a:solidFill>
                <a:latin typeface="Arial" charset="0"/>
              </a:rPr>
              <a:t>-analyses</a:t>
            </a:r>
            <a:br>
              <a:rPr lang="fr-FR" altLang="x-none" sz="2000" dirty="0">
                <a:solidFill>
                  <a:srgbClr val="000000"/>
                </a:solidFill>
                <a:latin typeface="Arial" charset="0"/>
              </a:rPr>
            </a:br>
            <a:endParaRPr lang="fr-FR" altLang="x-none" sz="2000" dirty="0">
              <a:solidFill>
                <a:srgbClr val="000000"/>
              </a:solidFill>
              <a:latin typeface="Arial" charset="0"/>
            </a:endParaRPr>
          </a:p>
          <a:p>
            <a:pPr>
              <a:lnSpc>
                <a:spcPts val="2180"/>
              </a:lnSpc>
              <a:spcBef>
                <a:spcPts val="422"/>
              </a:spcBef>
            </a:pPr>
            <a:r>
              <a:rPr lang="fr-FR" altLang="x-none" sz="2000" dirty="0">
                <a:solidFill>
                  <a:srgbClr val="000000"/>
                </a:solidFill>
                <a:latin typeface="Arial" charset="0"/>
              </a:rPr>
              <a:t>         - </a:t>
            </a:r>
            <a:r>
              <a:rPr lang="fr-FR" altLang="x-none" sz="2000" dirty="0" err="1">
                <a:solidFill>
                  <a:srgbClr val="000000"/>
                </a:solidFill>
                <a:latin typeface="Arial" charset="0"/>
              </a:rPr>
              <a:t>Different</a:t>
            </a:r>
            <a:r>
              <a:rPr lang="fr-FR" altLang="x-none" sz="2000" dirty="0">
                <a:solidFill>
                  <a:srgbClr val="000000"/>
                </a:solidFill>
                <a:latin typeface="Arial" charset="0"/>
              </a:rPr>
              <a:t> </a:t>
            </a:r>
            <a:r>
              <a:rPr lang="fr-FR" altLang="x-none" sz="2000" dirty="0" err="1">
                <a:solidFill>
                  <a:srgbClr val="000000"/>
                </a:solidFill>
                <a:latin typeface="Arial" charset="0"/>
              </a:rPr>
              <a:t>metrics</a:t>
            </a:r>
            <a:r>
              <a:rPr lang="fr-FR" altLang="x-none" sz="2000" dirty="0">
                <a:solidFill>
                  <a:srgbClr val="000000"/>
                </a:solidFill>
                <a:latin typeface="Arial" charset="0"/>
              </a:rPr>
              <a:t> are </a:t>
            </a:r>
            <a:r>
              <a:rPr lang="fr-FR" altLang="x-none" sz="2000" dirty="0" err="1">
                <a:solidFill>
                  <a:srgbClr val="000000"/>
                </a:solidFill>
                <a:latin typeface="Arial" charset="0"/>
              </a:rPr>
              <a:t>used</a:t>
            </a:r>
            <a:r>
              <a:rPr lang="fr-FR" altLang="x-none" sz="2000" dirty="0">
                <a:solidFill>
                  <a:srgbClr val="000000"/>
                </a:solidFill>
                <a:latin typeface="Arial" charset="0"/>
              </a:rPr>
              <a:t> in the </a:t>
            </a:r>
            <a:r>
              <a:rPr lang="fr-FR" altLang="x-none" sz="2000" dirty="0" err="1">
                <a:solidFill>
                  <a:srgbClr val="000000"/>
                </a:solidFill>
                <a:latin typeface="Arial" charset="0"/>
              </a:rPr>
              <a:t>meta</a:t>
            </a:r>
            <a:r>
              <a:rPr lang="fr-FR" altLang="x-none" sz="2000" dirty="0">
                <a:solidFill>
                  <a:srgbClr val="000000"/>
                </a:solidFill>
                <a:latin typeface="Arial" charset="0"/>
              </a:rPr>
              <a:t>-analyses (ratio, </a:t>
            </a:r>
            <a:r>
              <a:rPr lang="fr-FR" altLang="x-none" sz="2000" dirty="0" err="1">
                <a:solidFill>
                  <a:srgbClr val="000000"/>
                </a:solidFill>
                <a:latin typeface="Arial" charset="0"/>
              </a:rPr>
              <a:t>mean</a:t>
            </a:r>
            <a:r>
              <a:rPr lang="fr-FR" altLang="x-none" sz="2000" dirty="0">
                <a:solidFill>
                  <a:srgbClr val="000000"/>
                </a:solidFill>
                <a:latin typeface="Arial" charset="0"/>
              </a:rPr>
              <a:t> </a:t>
            </a:r>
            <a:r>
              <a:rPr lang="fr-FR" altLang="x-none" sz="2000" dirty="0" err="1">
                <a:solidFill>
                  <a:srgbClr val="000000"/>
                </a:solidFill>
                <a:latin typeface="Arial" charset="0"/>
              </a:rPr>
              <a:t>difference</a:t>
            </a:r>
            <a:r>
              <a:rPr lang="fr-FR" altLang="x-none" sz="2000" dirty="0">
                <a:solidFill>
                  <a:srgbClr val="000000"/>
                </a:solidFill>
                <a:latin typeface="Arial" charset="0"/>
              </a:rPr>
              <a:t>, </a:t>
            </a:r>
            <a:r>
              <a:rPr lang="is-IS" altLang="x-none" sz="2000" dirty="0">
                <a:solidFill>
                  <a:srgbClr val="000000"/>
                </a:solidFill>
                <a:latin typeface="Arial" charset="0"/>
              </a:rPr>
              <a:t>…)</a:t>
            </a:r>
            <a:endParaRPr lang="fr-FR" altLang="x-none" sz="2000" dirty="0">
              <a:solidFill>
                <a:srgbClr val="000000"/>
              </a:solidFill>
              <a:latin typeface="Arial" charset="0"/>
            </a:endParaRPr>
          </a:p>
          <a:p>
            <a:pPr>
              <a:lnSpc>
                <a:spcPts val="2180"/>
              </a:lnSpc>
              <a:spcBef>
                <a:spcPts val="422"/>
              </a:spcBef>
            </a:pPr>
            <a:r>
              <a:rPr lang="fr-FR" altLang="x-none" sz="2000" dirty="0">
                <a:solidFill>
                  <a:srgbClr val="000000"/>
                </a:solidFill>
                <a:latin typeface="Arial" charset="0"/>
              </a:rPr>
              <a:t> </a:t>
            </a:r>
          </a:p>
          <a:p>
            <a:pPr>
              <a:spcBef>
                <a:spcPts val="347"/>
              </a:spcBef>
            </a:pPr>
            <a:endParaRPr lang="fr-FR" altLang="x-none" sz="2000" dirty="0">
              <a:solidFill>
                <a:srgbClr val="000000"/>
              </a:solidFill>
              <a:latin typeface="Arial" charset="0"/>
            </a:endParaRPr>
          </a:p>
          <a:p>
            <a:pPr>
              <a:spcBef>
                <a:spcPts val="1958"/>
              </a:spcBef>
            </a:pPr>
            <a:endParaRPr lang="fr-FR" altLang="x-none" sz="400" dirty="0">
              <a:solidFill>
                <a:srgbClr val="000000"/>
              </a:solidFill>
              <a:latin typeface="Arial" charset="0"/>
            </a:endParaRPr>
          </a:p>
          <a:p>
            <a:pPr>
              <a:spcBef>
                <a:spcPts val="1958"/>
              </a:spcBef>
            </a:pPr>
            <a:endParaRPr lang="fr-FR" altLang="x-none" sz="400" dirty="0">
              <a:solidFill>
                <a:srgbClr val="000000"/>
              </a:solidFill>
              <a:latin typeface="Arial" charset="0"/>
            </a:endParaRPr>
          </a:p>
        </p:txBody>
      </p:sp>
    </p:spTree>
    <p:extLst>
      <p:ext uri="{BB962C8B-B14F-4D97-AF65-F5344CB8AC3E}">
        <p14:creationId xmlns:p14="http://schemas.microsoft.com/office/powerpoint/2010/main" val="852793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70D0BFDF-69CD-404D-A0CD-736B996C4998}" type="slidenum">
              <a:rPr lang="fr-FR" sz="2800" smtClean="0"/>
              <a:t>18</a:t>
            </a:fld>
            <a:endParaRPr lang="fr-FR" sz="2800"/>
          </a:p>
        </p:txBody>
      </p:sp>
      <p:cxnSp>
        <p:nvCxnSpPr>
          <p:cNvPr id="7" name="Connecteur droit 6"/>
          <p:cNvCxnSpPr/>
          <p:nvPr/>
        </p:nvCxnSpPr>
        <p:spPr>
          <a:xfrm flipV="1">
            <a:off x="-3231194" y="740495"/>
            <a:ext cx="9695710" cy="8987"/>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83812" y="309373"/>
            <a:ext cx="11192609" cy="523220"/>
          </a:xfrm>
          <a:prstGeom prst="rect">
            <a:avLst/>
          </a:prstGeom>
        </p:spPr>
        <p:txBody>
          <a:bodyPr wrap="square">
            <a:spAutoFit/>
          </a:bodyPr>
          <a:lstStyle/>
          <a:p>
            <a:r>
              <a:rPr lang="fr-FR" sz="2800" b="1" dirty="0">
                <a:solidFill>
                  <a:srgbClr val="265C9F"/>
                </a:solidFill>
                <a:latin typeface="Century Gothic" charset="0"/>
                <a:ea typeface="Century Gothic" charset="0"/>
                <a:cs typeface="Century Gothic" charset="0"/>
              </a:rPr>
              <a:t>A </a:t>
            </a:r>
            <a:r>
              <a:rPr lang="fr-FR" sz="2800" b="1" dirty="0" err="1">
                <a:solidFill>
                  <a:srgbClr val="265C9F"/>
                </a:solidFill>
                <a:latin typeface="Century Gothic" charset="0"/>
                <a:ea typeface="Century Gothic" charset="0"/>
                <a:cs typeface="Century Gothic" charset="0"/>
              </a:rPr>
              <a:t>systematic</a:t>
            </a:r>
            <a:r>
              <a:rPr lang="fr-FR" sz="2800" b="1" dirty="0">
                <a:solidFill>
                  <a:srgbClr val="265C9F"/>
                </a:solidFill>
                <a:latin typeface="Century Gothic" charset="0"/>
                <a:ea typeface="Century Gothic" charset="0"/>
                <a:cs typeface="Century Gothic" charset="0"/>
              </a:rPr>
              <a:t> </a:t>
            </a:r>
            <a:r>
              <a:rPr lang="fr-FR" sz="2800" b="1" dirty="0" err="1">
                <a:solidFill>
                  <a:srgbClr val="265C9F"/>
                </a:solidFill>
                <a:latin typeface="Century Gothic" charset="0"/>
                <a:ea typeface="Century Gothic" charset="0"/>
                <a:cs typeface="Century Gothic" charset="0"/>
              </a:rPr>
              <a:t>review</a:t>
            </a:r>
            <a:r>
              <a:rPr lang="fr-FR" sz="2800" b="1" dirty="0">
                <a:solidFill>
                  <a:srgbClr val="265C9F"/>
                </a:solidFill>
                <a:latin typeface="Century Gothic" charset="0"/>
                <a:ea typeface="Century Gothic" charset="0"/>
                <a:cs typeface="Century Gothic" charset="0"/>
              </a:rPr>
              <a:t> of the </a:t>
            </a:r>
            <a:r>
              <a:rPr lang="fr-FR" sz="2800" b="1" dirty="0" err="1">
                <a:solidFill>
                  <a:srgbClr val="265C9F"/>
                </a:solidFill>
                <a:latin typeface="Century Gothic" charset="0"/>
                <a:ea typeface="Century Gothic" charset="0"/>
                <a:cs typeface="Century Gothic" charset="0"/>
              </a:rPr>
              <a:t>literature</a:t>
            </a:r>
            <a:endParaRPr lang="fr-FR" sz="2800" b="1" dirty="0"/>
          </a:p>
        </p:txBody>
      </p:sp>
      <p:sp>
        <p:nvSpPr>
          <p:cNvPr id="9" name="Rectangle 8"/>
          <p:cNvSpPr/>
          <p:nvPr/>
        </p:nvSpPr>
        <p:spPr>
          <a:xfrm>
            <a:off x="557938" y="2008411"/>
            <a:ext cx="11282766" cy="1015663"/>
          </a:xfrm>
          <a:prstGeom prst="rect">
            <a:avLst/>
          </a:prstGeom>
        </p:spPr>
        <p:txBody>
          <a:bodyPr wrap="square">
            <a:spAutoFit/>
          </a:bodyPr>
          <a:lstStyle/>
          <a:p>
            <a:r>
              <a:rPr lang="en-US" sz="2000" dirty="0">
                <a:solidFill>
                  <a:srgbClr val="000000"/>
                </a:solidFill>
                <a:effectLst/>
                <a:latin typeface="Times" charset="0"/>
                <a:ea typeface="ＭＳ 明朝" charset="-128"/>
                <a:cs typeface="Times" charset="0"/>
              </a:rPr>
              <a:t>(meta-analysis OR meta analysis) AND (cropping system OR crop* OR agriculture) AND ((rotation OR Diversification OR intercrop* OR cover crop OR mixture) OR (organic AND (system OR agriculture)) OR (conservation AND (system OR agriculture)) OR no till* OR agroforestry OR agroecology). </a:t>
            </a:r>
            <a:endParaRPr lang="en-US" sz="2000" dirty="0"/>
          </a:p>
        </p:txBody>
      </p:sp>
      <p:sp>
        <p:nvSpPr>
          <p:cNvPr id="10" name="Espace réservé du contenu 2"/>
          <p:cNvSpPr>
            <a:spLocks noGrp="1"/>
          </p:cNvSpPr>
          <p:nvPr>
            <p:ph idx="1"/>
          </p:nvPr>
        </p:nvSpPr>
        <p:spPr>
          <a:xfrm>
            <a:off x="306785" y="1180604"/>
            <a:ext cx="11417211" cy="4351338"/>
          </a:xfrm>
        </p:spPr>
        <p:txBody>
          <a:bodyPr>
            <a:normAutofit/>
          </a:bodyPr>
          <a:lstStyle/>
          <a:p>
            <a:pPr>
              <a:lnSpc>
                <a:spcPct val="150000"/>
              </a:lnSpc>
              <a:buFontTx/>
              <a:buChar char="-"/>
            </a:pPr>
            <a:r>
              <a:rPr lang="fr-FR" sz="2400" dirty="0" err="1"/>
              <a:t>Search</a:t>
            </a:r>
            <a:r>
              <a:rPr lang="fr-FR" sz="2400" dirty="0"/>
              <a:t> string:</a:t>
            </a:r>
          </a:p>
          <a:p>
            <a:pPr>
              <a:lnSpc>
                <a:spcPct val="150000"/>
              </a:lnSpc>
              <a:buFontTx/>
              <a:buChar char="-"/>
            </a:pPr>
            <a:endParaRPr lang="fr-FR" sz="2400" b="1" dirty="0"/>
          </a:p>
          <a:p>
            <a:pPr>
              <a:lnSpc>
                <a:spcPct val="150000"/>
              </a:lnSpc>
              <a:buFontTx/>
              <a:buChar char="-"/>
            </a:pPr>
            <a:endParaRPr lang="fr-FR" sz="2400" b="1" dirty="0"/>
          </a:p>
          <a:p>
            <a:pPr>
              <a:lnSpc>
                <a:spcPct val="150000"/>
              </a:lnSpc>
              <a:buFontTx/>
              <a:buChar char="-"/>
            </a:pPr>
            <a:r>
              <a:rPr lang="fr-FR" sz="2400" dirty="0" err="1"/>
              <a:t>Database</a:t>
            </a:r>
            <a:r>
              <a:rPr lang="fr-FR" sz="2400" dirty="0"/>
              <a:t>:</a:t>
            </a:r>
          </a:p>
          <a:p>
            <a:pPr>
              <a:lnSpc>
                <a:spcPct val="150000"/>
              </a:lnSpc>
              <a:buFontTx/>
              <a:buChar char="-"/>
            </a:pPr>
            <a:endParaRPr lang="fr-FR" sz="2400" dirty="0"/>
          </a:p>
          <a:p>
            <a:pPr>
              <a:lnSpc>
                <a:spcPct val="150000"/>
              </a:lnSpc>
              <a:buFontTx/>
              <a:buChar char="-"/>
            </a:pPr>
            <a:r>
              <a:rPr lang="fr-FR" sz="2400" dirty="0" err="1"/>
              <a:t>Search</a:t>
            </a:r>
            <a:r>
              <a:rPr lang="fr-FR" sz="2400" dirty="0"/>
              <a:t> in the </a:t>
            </a:r>
            <a:r>
              <a:rPr lang="fr-FR" sz="2400" dirty="0" err="1"/>
              <a:t>reference</a:t>
            </a:r>
            <a:r>
              <a:rPr lang="fr-FR" sz="2400" dirty="0"/>
              <a:t> </a:t>
            </a:r>
            <a:r>
              <a:rPr lang="fr-FR" sz="2400" dirty="0" err="1"/>
              <a:t>lists</a:t>
            </a:r>
            <a:r>
              <a:rPr lang="fr-FR" sz="2400" dirty="0"/>
              <a:t> of </a:t>
            </a:r>
            <a:r>
              <a:rPr lang="fr-FR" sz="2400" dirty="0" err="1"/>
              <a:t>selected</a:t>
            </a:r>
            <a:r>
              <a:rPr lang="fr-FR" sz="2400" dirty="0"/>
              <a:t> </a:t>
            </a:r>
            <a:r>
              <a:rPr lang="fr-FR" sz="2400" dirty="0" err="1"/>
              <a:t>meta</a:t>
            </a:r>
            <a:r>
              <a:rPr lang="fr-FR" sz="2400" dirty="0"/>
              <a:t>-analyses</a:t>
            </a:r>
          </a:p>
        </p:txBody>
      </p:sp>
      <p:sp>
        <p:nvSpPr>
          <p:cNvPr id="11" name="Rectangle 10"/>
          <p:cNvSpPr/>
          <p:nvPr/>
        </p:nvSpPr>
        <p:spPr>
          <a:xfrm>
            <a:off x="557938" y="4047175"/>
            <a:ext cx="12367648" cy="400110"/>
          </a:xfrm>
          <a:prstGeom prst="rect">
            <a:avLst/>
          </a:prstGeom>
        </p:spPr>
        <p:txBody>
          <a:bodyPr wrap="square">
            <a:spAutoFit/>
          </a:bodyPr>
          <a:lstStyle/>
          <a:p>
            <a:r>
              <a:rPr lang="en-US" sz="2000" dirty="0">
                <a:solidFill>
                  <a:srgbClr val="000000"/>
                </a:solidFill>
                <a:effectLst/>
                <a:latin typeface="Times" charset="0"/>
                <a:ea typeface="ＭＳ 明朝" charset="-128"/>
                <a:cs typeface="Times" charset="0"/>
              </a:rPr>
              <a:t>Web of Science, CAB abstract, </a:t>
            </a:r>
            <a:r>
              <a:rPr lang="en-US" sz="2000" dirty="0" err="1">
                <a:solidFill>
                  <a:srgbClr val="000000"/>
                </a:solidFill>
                <a:effectLst/>
                <a:latin typeface="Times" charset="0"/>
                <a:ea typeface="ＭＳ 明朝" charset="-128"/>
                <a:cs typeface="Times" charset="0"/>
              </a:rPr>
              <a:t>Greenfile</a:t>
            </a:r>
            <a:r>
              <a:rPr lang="en-US" sz="2000" dirty="0">
                <a:solidFill>
                  <a:srgbClr val="000000"/>
                </a:solidFill>
                <a:latin typeface="Times" charset="0"/>
                <a:ea typeface="ＭＳ 明朝" charset="-128"/>
                <a:cs typeface="Times" charset="0"/>
              </a:rPr>
              <a:t>,</a:t>
            </a:r>
            <a:r>
              <a:rPr lang="en-US" sz="2000" dirty="0">
                <a:solidFill>
                  <a:srgbClr val="000000"/>
                </a:solidFill>
                <a:effectLst/>
                <a:latin typeface="Times" charset="0"/>
                <a:ea typeface="ＭＳ 明朝" charset="-128"/>
                <a:cs typeface="Times" charset="0"/>
              </a:rPr>
              <a:t> Environment Complete Database,  Agricola</a:t>
            </a:r>
            <a:r>
              <a:rPr lang="en-US" sz="2000" u="sng" dirty="0">
                <a:solidFill>
                  <a:srgbClr val="000000"/>
                </a:solidFill>
                <a:effectLst/>
                <a:latin typeface="Times" charset="0"/>
                <a:ea typeface="ＭＳ 明朝" charset="-128"/>
                <a:cs typeface="Times" charset="0"/>
              </a:rPr>
              <a:t>,</a:t>
            </a:r>
            <a:r>
              <a:rPr lang="en-US" sz="2000" dirty="0">
                <a:solidFill>
                  <a:srgbClr val="000000"/>
                </a:solidFill>
                <a:effectLst/>
                <a:latin typeface="Times" charset="0"/>
                <a:ea typeface="ＭＳ 明朝" charset="-128"/>
                <a:cs typeface="Times" charset="0"/>
              </a:rPr>
              <a:t> and Google Scholar</a:t>
            </a:r>
            <a:endParaRPr lang="en-US" sz="2000" dirty="0"/>
          </a:p>
        </p:txBody>
      </p:sp>
    </p:spTree>
    <p:extLst>
      <p:ext uri="{BB962C8B-B14F-4D97-AF65-F5344CB8AC3E}">
        <p14:creationId xmlns:p14="http://schemas.microsoft.com/office/powerpoint/2010/main" val="1684979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70D0BFDF-69CD-404D-A0CD-736B996C4998}" type="slidenum">
              <a:rPr lang="fr-FR" sz="2800" smtClean="0"/>
              <a:t>19</a:t>
            </a:fld>
            <a:endParaRPr lang="fr-FR" sz="2800"/>
          </a:p>
        </p:txBody>
      </p:sp>
      <p:cxnSp>
        <p:nvCxnSpPr>
          <p:cNvPr id="7" name="Connecteur droit 6"/>
          <p:cNvCxnSpPr/>
          <p:nvPr/>
        </p:nvCxnSpPr>
        <p:spPr>
          <a:xfrm flipV="1">
            <a:off x="-3295852" y="740495"/>
            <a:ext cx="9695710" cy="8987"/>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83812" y="309373"/>
            <a:ext cx="11192609" cy="523220"/>
          </a:xfrm>
          <a:prstGeom prst="rect">
            <a:avLst/>
          </a:prstGeom>
        </p:spPr>
        <p:txBody>
          <a:bodyPr wrap="square">
            <a:spAutoFit/>
          </a:bodyPr>
          <a:lstStyle/>
          <a:p>
            <a:r>
              <a:rPr lang="fr-FR" sz="2800" b="1" dirty="0">
                <a:solidFill>
                  <a:srgbClr val="265C9F"/>
                </a:solidFill>
                <a:latin typeface="Century Gothic" charset="0"/>
                <a:ea typeface="Century Gothic" charset="0"/>
                <a:cs typeface="Century Gothic" charset="0"/>
              </a:rPr>
              <a:t>A </a:t>
            </a:r>
            <a:r>
              <a:rPr lang="fr-FR" sz="2800" b="1" dirty="0" err="1">
                <a:solidFill>
                  <a:srgbClr val="265C9F"/>
                </a:solidFill>
                <a:latin typeface="Century Gothic" charset="0"/>
                <a:ea typeface="Century Gothic" charset="0"/>
                <a:cs typeface="Century Gothic" charset="0"/>
              </a:rPr>
              <a:t>systematic</a:t>
            </a:r>
            <a:r>
              <a:rPr lang="fr-FR" sz="2800" b="1" dirty="0">
                <a:solidFill>
                  <a:srgbClr val="265C9F"/>
                </a:solidFill>
                <a:latin typeface="Century Gothic" charset="0"/>
                <a:ea typeface="Century Gothic" charset="0"/>
                <a:cs typeface="Century Gothic" charset="0"/>
              </a:rPr>
              <a:t> </a:t>
            </a:r>
            <a:r>
              <a:rPr lang="fr-FR" sz="2800" b="1" dirty="0" err="1">
                <a:solidFill>
                  <a:srgbClr val="265C9F"/>
                </a:solidFill>
                <a:latin typeface="Century Gothic" charset="0"/>
                <a:ea typeface="Century Gothic" charset="0"/>
                <a:cs typeface="Century Gothic" charset="0"/>
              </a:rPr>
              <a:t>review</a:t>
            </a:r>
            <a:r>
              <a:rPr lang="fr-FR" sz="2800" b="1" dirty="0">
                <a:solidFill>
                  <a:srgbClr val="265C9F"/>
                </a:solidFill>
                <a:latin typeface="Century Gothic" charset="0"/>
                <a:ea typeface="Century Gothic" charset="0"/>
                <a:cs typeface="Century Gothic" charset="0"/>
              </a:rPr>
              <a:t> of the </a:t>
            </a:r>
            <a:r>
              <a:rPr lang="fr-FR" sz="2800" b="1" dirty="0" err="1">
                <a:solidFill>
                  <a:srgbClr val="265C9F"/>
                </a:solidFill>
                <a:latin typeface="Century Gothic" charset="0"/>
                <a:ea typeface="Century Gothic" charset="0"/>
                <a:cs typeface="Century Gothic" charset="0"/>
              </a:rPr>
              <a:t>literature</a:t>
            </a:r>
            <a:endParaRPr lang="fr-FR" sz="2800" b="1" dirty="0"/>
          </a:p>
        </p:txBody>
      </p:sp>
      <p:sp>
        <p:nvSpPr>
          <p:cNvPr id="5" name="ZoneTexte 4"/>
          <p:cNvSpPr txBox="1"/>
          <p:nvPr/>
        </p:nvSpPr>
        <p:spPr>
          <a:xfrm>
            <a:off x="1286359" y="1782305"/>
            <a:ext cx="184731" cy="369332"/>
          </a:xfrm>
          <a:prstGeom prst="rect">
            <a:avLst/>
          </a:prstGeom>
          <a:noFill/>
        </p:spPr>
        <p:txBody>
          <a:bodyPr wrap="none" rtlCol="0">
            <a:spAutoFit/>
          </a:bodyPr>
          <a:lstStyle/>
          <a:p>
            <a:endParaRPr lang="en-US" dirty="0"/>
          </a:p>
        </p:txBody>
      </p:sp>
      <p:sp>
        <p:nvSpPr>
          <p:cNvPr id="3" name="Rectangle 2"/>
          <p:cNvSpPr/>
          <p:nvPr/>
        </p:nvSpPr>
        <p:spPr>
          <a:xfrm>
            <a:off x="4060557" y="1263715"/>
            <a:ext cx="6671269" cy="4842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space réservé du contenu 2">
            <a:extLst>
              <a:ext uri="{FF2B5EF4-FFF2-40B4-BE49-F238E27FC236}">
                <a16:creationId xmlns:a16="http://schemas.microsoft.com/office/drawing/2014/main" id="{20069F9B-58BF-874E-94F3-7AF63DA8FC6D}"/>
              </a:ext>
            </a:extLst>
          </p:cNvPr>
          <p:cNvSpPr>
            <a:spLocks noGrp="1"/>
          </p:cNvSpPr>
          <p:nvPr>
            <p:ph idx="1"/>
          </p:nvPr>
        </p:nvSpPr>
        <p:spPr>
          <a:xfrm>
            <a:off x="306785" y="1180604"/>
            <a:ext cx="11417211" cy="4351338"/>
          </a:xfrm>
        </p:spPr>
        <p:txBody>
          <a:bodyPr>
            <a:normAutofit/>
          </a:bodyPr>
          <a:lstStyle/>
          <a:p>
            <a:pPr>
              <a:lnSpc>
                <a:spcPct val="150000"/>
              </a:lnSpc>
              <a:buFontTx/>
              <a:buChar char="-"/>
            </a:pPr>
            <a:r>
              <a:rPr lang="fr-FR" sz="2400" dirty="0" err="1"/>
              <a:t>Retrieved</a:t>
            </a:r>
            <a:r>
              <a:rPr lang="fr-FR" sz="2400" dirty="0"/>
              <a:t> Meta-</a:t>
            </a:r>
            <a:r>
              <a:rPr lang="fr-FR" sz="2400" dirty="0" err="1"/>
              <a:t>analysis</a:t>
            </a:r>
            <a:r>
              <a:rPr lang="fr-FR" sz="2400" dirty="0"/>
              <a:t>: </a:t>
            </a:r>
            <a:r>
              <a:rPr lang="fr-FR" sz="3500" b="1" dirty="0"/>
              <a:t>138</a:t>
            </a:r>
          </a:p>
          <a:p>
            <a:pPr>
              <a:lnSpc>
                <a:spcPct val="150000"/>
              </a:lnSpc>
              <a:buFontTx/>
              <a:buChar char="-"/>
            </a:pPr>
            <a:r>
              <a:rPr lang="fr-FR" sz="2400" dirty="0" err="1"/>
              <a:t>Number</a:t>
            </a:r>
            <a:r>
              <a:rPr lang="fr-FR" sz="2400" dirty="0"/>
              <a:t> of </a:t>
            </a:r>
            <a:r>
              <a:rPr lang="fr-FR" sz="2400" dirty="0" err="1"/>
              <a:t>primary</a:t>
            </a:r>
            <a:r>
              <a:rPr lang="fr-FR" sz="2400" dirty="0"/>
              <a:t> </a:t>
            </a:r>
            <a:r>
              <a:rPr lang="fr-FR" sz="2400" dirty="0" err="1"/>
              <a:t>studies</a:t>
            </a:r>
            <a:r>
              <a:rPr lang="fr-FR" sz="2400" dirty="0"/>
              <a:t> </a:t>
            </a:r>
            <a:r>
              <a:rPr lang="fr-FR" sz="2400" dirty="0" err="1"/>
              <a:t>synthethized</a:t>
            </a:r>
            <a:r>
              <a:rPr lang="fr-FR" sz="2400" dirty="0"/>
              <a:t>: </a:t>
            </a:r>
            <a:r>
              <a:rPr lang="fr-FR" sz="3500" b="1" dirty="0"/>
              <a:t>6231</a:t>
            </a:r>
            <a:endParaRPr lang="fr-FR" sz="2400" b="1" dirty="0"/>
          </a:p>
          <a:p>
            <a:pPr>
              <a:lnSpc>
                <a:spcPct val="150000"/>
              </a:lnSpc>
              <a:buFontTx/>
              <a:buChar char="-"/>
            </a:pPr>
            <a:r>
              <a:rPr lang="fr-FR" sz="2400" dirty="0" err="1"/>
              <a:t>Number</a:t>
            </a:r>
            <a:r>
              <a:rPr lang="fr-FR" sz="2400" dirty="0"/>
              <a:t> of scenarios </a:t>
            </a:r>
            <a:r>
              <a:rPr lang="fr-FR" sz="2400" dirty="0" err="1"/>
              <a:t>quantified</a:t>
            </a:r>
            <a:r>
              <a:rPr lang="fr-FR" sz="2400" dirty="0"/>
              <a:t> : </a:t>
            </a:r>
            <a:r>
              <a:rPr lang="fr-FR" sz="3200" b="1" dirty="0"/>
              <a:t>3813</a:t>
            </a:r>
            <a:endParaRPr lang="fr-FR" sz="2400" b="1" dirty="0"/>
          </a:p>
        </p:txBody>
      </p:sp>
    </p:spTree>
    <p:extLst>
      <p:ext uri="{BB962C8B-B14F-4D97-AF65-F5344CB8AC3E}">
        <p14:creationId xmlns:p14="http://schemas.microsoft.com/office/powerpoint/2010/main" val="1345847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E8B948-BBA1-2049-B458-B86E34E5236F}"/>
              </a:ext>
            </a:extLst>
          </p:cNvPr>
          <p:cNvSpPr/>
          <p:nvPr/>
        </p:nvSpPr>
        <p:spPr>
          <a:xfrm>
            <a:off x="-1587062" y="0"/>
            <a:ext cx="13779062"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230319" y="108638"/>
            <a:ext cx="11192609" cy="523220"/>
          </a:xfrm>
          <a:prstGeom prst="rect">
            <a:avLst/>
          </a:prstGeom>
        </p:spPr>
        <p:txBody>
          <a:bodyPr wrap="square">
            <a:spAutoFit/>
          </a:bodyPr>
          <a:lstStyle/>
          <a:p>
            <a:r>
              <a:rPr lang="fr-FR" sz="2800" dirty="0" err="1">
                <a:latin typeface="Georgia" panose="02040502050405020303" pitchFamily="18" charset="0"/>
                <a:ea typeface="Century Gothic" charset="0"/>
                <a:cs typeface="Al Bayan Plain" pitchFamily="2" charset="-78"/>
              </a:rPr>
              <a:t>Crop</a:t>
            </a:r>
            <a:r>
              <a:rPr lang="fr-FR" sz="2800" dirty="0">
                <a:latin typeface="Georgia" panose="02040502050405020303" pitchFamily="18" charset="0"/>
                <a:ea typeface="Century Gothic" charset="0"/>
                <a:cs typeface="Al Bayan Plain" pitchFamily="2" charset="-78"/>
              </a:rPr>
              <a:t> diversification </a:t>
            </a:r>
            <a:r>
              <a:rPr lang="fr-FR" sz="2800" dirty="0" err="1">
                <a:latin typeface="Georgia" panose="02040502050405020303" pitchFamily="18" charset="0"/>
                <a:ea typeface="Century Gothic" charset="0"/>
                <a:cs typeface="Al Bayan Plain" pitchFamily="2" charset="-78"/>
              </a:rPr>
              <a:t>around</a:t>
            </a:r>
            <a:r>
              <a:rPr lang="fr-FR" sz="2800" dirty="0">
                <a:latin typeface="Georgia" panose="02040502050405020303" pitchFamily="18" charset="0"/>
                <a:ea typeface="Century Gothic" charset="0"/>
                <a:cs typeface="Al Bayan Plain" pitchFamily="2" charset="-78"/>
              </a:rPr>
              <a:t> the world</a:t>
            </a:r>
            <a:endParaRPr lang="fr-FR" sz="2800" dirty="0">
              <a:latin typeface="Georgia" panose="02040502050405020303" pitchFamily="18" charset="0"/>
              <a:cs typeface="Al Bayan Plain" pitchFamily="2" charset="-78"/>
            </a:endParaRPr>
          </a:p>
        </p:txBody>
      </p:sp>
      <p:sp>
        <p:nvSpPr>
          <p:cNvPr id="5" name="ZoneTexte 4"/>
          <p:cNvSpPr txBox="1"/>
          <p:nvPr/>
        </p:nvSpPr>
        <p:spPr>
          <a:xfrm>
            <a:off x="1497957" y="1146209"/>
            <a:ext cx="184731" cy="369332"/>
          </a:xfrm>
          <a:prstGeom prst="rect">
            <a:avLst/>
          </a:prstGeom>
          <a:noFill/>
        </p:spPr>
        <p:txBody>
          <a:bodyPr wrap="none" rtlCol="0">
            <a:spAutoFit/>
          </a:bodyPr>
          <a:lstStyle/>
          <a:p>
            <a:endParaRPr lang="en-US" dirty="0"/>
          </a:p>
        </p:txBody>
      </p:sp>
      <p:sp>
        <p:nvSpPr>
          <p:cNvPr id="11" name="Rectangle 10">
            <a:extLst>
              <a:ext uri="{FF2B5EF4-FFF2-40B4-BE49-F238E27FC236}">
                <a16:creationId xmlns:a16="http://schemas.microsoft.com/office/drawing/2014/main" id="{7F23DADA-10E1-5541-9CC1-48CC951B0441}"/>
              </a:ext>
            </a:extLst>
          </p:cNvPr>
          <p:cNvSpPr/>
          <p:nvPr/>
        </p:nvSpPr>
        <p:spPr>
          <a:xfrm>
            <a:off x="395410" y="627619"/>
            <a:ext cx="6508536" cy="2767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a:extLst>
              <a:ext uri="{FF2B5EF4-FFF2-40B4-BE49-F238E27FC236}">
                <a16:creationId xmlns:a16="http://schemas.microsoft.com/office/drawing/2014/main" id="{A36429A2-DF94-764E-845B-C3CB82A59AB4}"/>
              </a:ext>
            </a:extLst>
          </p:cNvPr>
          <p:cNvSpPr txBox="1"/>
          <p:nvPr/>
        </p:nvSpPr>
        <p:spPr>
          <a:xfrm>
            <a:off x="1119913" y="745982"/>
            <a:ext cx="4850644" cy="461665"/>
          </a:xfrm>
          <a:prstGeom prst="rect">
            <a:avLst/>
          </a:prstGeom>
          <a:noFill/>
        </p:spPr>
        <p:txBody>
          <a:bodyPr wrap="square" rtlCol="0">
            <a:spAutoFit/>
          </a:bodyPr>
          <a:lstStyle/>
          <a:p>
            <a:r>
              <a:rPr lang="fr-FR" sz="2400" b="1" dirty="0"/>
              <a:t>83 </a:t>
            </a:r>
            <a:r>
              <a:rPr lang="fr-FR" dirty="0"/>
              <a:t>COUNTRIES </a:t>
            </a:r>
            <a:r>
              <a:rPr lang="fr-FR" sz="1400" i="1" dirty="0"/>
              <a:t>(</a:t>
            </a:r>
            <a:r>
              <a:rPr lang="fr-FR" sz="1400" i="1" dirty="0" err="1"/>
              <a:t>with</a:t>
            </a:r>
            <a:r>
              <a:rPr lang="fr-FR" sz="1400" i="1" dirty="0"/>
              <a:t> &gt; 5 </a:t>
            </a:r>
            <a:r>
              <a:rPr lang="fr-FR" sz="1400" i="1" dirty="0" err="1"/>
              <a:t>individual</a:t>
            </a:r>
            <a:r>
              <a:rPr lang="fr-FR" sz="1400" i="1" dirty="0"/>
              <a:t> </a:t>
            </a:r>
            <a:r>
              <a:rPr lang="fr-FR" sz="1400" i="1" dirty="0" err="1"/>
              <a:t>experiments</a:t>
            </a:r>
            <a:r>
              <a:rPr lang="fr-FR" sz="1400" i="1" dirty="0"/>
              <a:t>)</a:t>
            </a:r>
            <a:endParaRPr lang="fr-FR" i="1" dirty="0"/>
          </a:p>
        </p:txBody>
      </p:sp>
      <p:pic>
        <p:nvPicPr>
          <p:cNvPr id="14" name="Image 13">
            <a:extLst>
              <a:ext uri="{FF2B5EF4-FFF2-40B4-BE49-F238E27FC236}">
                <a16:creationId xmlns:a16="http://schemas.microsoft.com/office/drawing/2014/main" id="{60465A49-362D-FD47-BA3E-60D102FDE0C5}"/>
              </a:ext>
            </a:extLst>
          </p:cNvPr>
          <p:cNvPicPr>
            <a:picLocks noChangeAspect="1"/>
          </p:cNvPicPr>
          <p:nvPr/>
        </p:nvPicPr>
        <p:blipFill>
          <a:blip r:embed="rId3"/>
          <a:stretch>
            <a:fillRect/>
          </a:stretch>
        </p:blipFill>
        <p:spPr>
          <a:xfrm>
            <a:off x="409364" y="622288"/>
            <a:ext cx="668592" cy="595399"/>
          </a:xfrm>
          <a:prstGeom prst="rect">
            <a:avLst/>
          </a:prstGeom>
        </p:spPr>
      </p:pic>
      <p:pic>
        <p:nvPicPr>
          <p:cNvPr id="19" name="Image 18">
            <a:extLst>
              <a:ext uri="{FF2B5EF4-FFF2-40B4-BE49-F238E27FC236}">
                <a16:creationId xmlns:a16="http://schemas.microsoft.com/office/drawing/2014/main" id="{6957317C-C9E2-2D4B-916E-80BB69923048}"/>
              </a:ext>
            </a:extLst>
          </p:cNvPr>
          <p:cNvPicPr>
            <a:picLocks noChangeAspect="1"/>
          </p:cNvPicPr>
          <p:nvPr/>
        </p:nvPicPr>
        <p:blipFill rotWithShape="1">
          <a:blip r:embed="rId4"/>
          <a:srcRect l="12089" t="28507" r="7107" b="34865"/>
          <a:stretch/>
        </p:blipFill>
        <p:spPr>
          <a:xfrm>
            <a:off x="2145681" y="1321771"/>
            <a:ext cx="4475072" cy="2028497"/>
          </a:xfrm>
          <a:prstGeom prst="rect">
            <a:avLst/>
          </a:prstGeom>
        </p:spPr>
      </p:pic>
      <p:sp>
        <p:nvSpPr>
          <p:cNvPr id="21" name="ZoneTexte 20">
            <a:extLst>
              <a:ext uri="{FF2B5EF4-FFF2-40B4-BE49-F238E27FC236}">
                <a16:creationId xmlns:a16="http://schemas.microsoft.com/office/drawing/2014/main" id="{1827A448-51C5-B242-ADB0-A5F658424915}"/>
              </a:ext>
            </a:extLst>
          </p:cNvPr>
          <p:cNvSpPr txBox="1"/>
          <p:nvPr/>
        </p:nvSpPr>
        <p:spPr>
          <a:xfrm>
            <a:off x="468118" y="1578084"/>
            <a:ext cx="1653145" cy="1754326"/>
          </a:xfrm>
          <a:prstGeom prst="rect">
            <a:avLst/>
          </a:prstGeom>
          <a:noFill/>
        </p:spPr>
        <p:txBody>
          <a:bodyPr wrap="none" rtlCol="0">
            <a:spAutoFit/>
          </a:bodyPr>
          <a:lstStyle/>
          <a:p>
            <a:r>
              <a:rPr lang="fr-FR" sz="1600" dirty="0"/>
              <a:t>USA …………. 1491</a:t>
            </a:r>
          </a:p>
          <a:p>
            <a:r>
              <a:rPr lang="fr-FR" sz="1600" dirty="0"/>
              <a:t>China…………536</a:t>
            </a:r>
          </a:p>
          <a:p>
            <a:r>
              <a:rPr lang="fr-FR" sz="1600" dirty="0"/>
              <a:t>Canada………324</a:t>
            </a:r>
          </a:p>
          <a:p>
            <a:r>
              <a:rPr lang="fr-FR" sz="1600" dirty="0"/>
              <a:t>Nigeria……….315</a:t>
            </a:r>
          </a:p>
          <a:p>
            <a:r>
              <a:rPr lang="fr-FR" sz="1600" dirty="0" err="1"/>
              <a:t>India</a:t>
            </a:r>
            <a:r>
              <a:rPr lang="fr-FR" sz="1600" dirty="0"/>
              <a:t>…………..274</a:t>
            </a:r>
          </a:p>
          <a:p>
            <a:r>
              <a:rPr lang="fr-FR" sz="1400" dirty="0"/>
              <a:t>Germany……… 226</a:t>
            </a:r>
          </a:p>
          <a:p>
            <a:r>
              <a:rPr lang="fr-FR" sz="1400" dirty="0"/>
              <a:t>Kenya……………198</a:t>
            </a:r>
          </a:p>
        </p:txBody>
      </p:sp>
      <p:sp>
        <p:nvSpPr>
          <p:cNvPr id="22" name="Rectangle 21">
            <a:extLst>
              <a:ext uri="{FF2B5EF4-FFF2-40B4-BE49-F238E27FC236}">
                <a16:creationId xmlns:a16="http://schemas.microsoft.com/office/drawing/2014/main" id="{E3A809D0-D583-D549-9B71-446BF8AEAC30}"/>
              </a:ext>
            </a:extLst>
          </p:cNvPr>
          <p:cNvSpPr/>
          <p:nvPr/>
        </p:nvSpPr>
        <p:spPr>
          <a:xfrm>
            <a:off x="372276" y="3516989"/>
            <a:ext cx="6531670" cy="2837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ZoneTexte 22">
            <a:extLst>
              <a:ext uri="{FF2B5EF4-FFF2-40B4-BE49-F238E27FC236}">
                <a16:creationId xmlns:a16="http://schemas.microsoft.com/office/drawing/2014/main" id="{DCD25C37-14C0-6448-93AC-77E190F760C3}"/>
              </a:ext>
            </a:extLst>
          </p:cNvPr>
          <p:cNvSpPr txBox="1"/>
          <p:nvPr/>
        </p:nvSpPr>
        <p:spPr>
          <a:xfrm>
            <a:off x="1196655" y="3645071"/>
            <a:ext cx="1714059" cy="677108"/>
          </a:xfrm>
          <a:prstGeom prst="rect">
            <a:avLst/>
          </a:prstGeom>
          <a:noFill/>
        </p:spPr>
        <p:txBody>
          <a:bodyPr wrap="none" rtlCol="0">
            <a:spAutoFit/>
          </a:bodyPr>
          <a:lstStyle/>
          <a:p>
            <a:r>
              <a:rPr lang="fr-FR" sz="2000" b="1" dirty="0"/>
              <a:t>299</a:t>
            </a:r>
            <a:r>
              <a:rPr lang="fr-FR" dirty="0"/>
              <a:t> SPECIES</a:t>
            </a:r>
          </a:p>
          <a:p>
            <a:r>
              <a:rPr lang="fr-FR" dirty="0"/>
              <a:t> </a:t>
            </a:r>
            <a:r>
              <a:rPr lang="fr-FR" sz="1400" dirty="0"/>
              <a:t>(</a:t>
            </a:r>
            <a:r>
              <a:rPr lang="fr-FR" sz="1400" dirty="0" err="1"/>
              <a:t>studied</a:t>
            </a:r>
            <a:r>
              <a:rPr lang="fr-FR" sz="1400" dirty="0"/>
              <a:t> in &gt; 5 </a:t>
            </a:r>
            <a:r>
              <a:rPr lang="fr-FR" sz="1400" dirty="0" err="1"/>
              <a:t>exp</a:t>
            </a:r>
            <a:r>
              <a:rPr lang="fr-FR" sz="1400" dirty="0"/>
              <a:t>.) </a:t>
            </a:r>
            <a:endParaRPr lang="fr-FR" sz="1400" i="1" dirty="0"/>
          </a:p>
        </p:txBody>
      </p:sp>
      <p:pic>
        <p:nvPicPr>
          <p:cNvPr id="24" name="Image 23">
            <a:extLst>
              <a:ext uri="{FF2B5EF4-FFF2-40B4-BE49-F238E27FC236}">
                <a16:creationId xmlns:a16="http://schemas.microsoft.com/office/drawing/2014/main" id="{B1805FB0-22D5-4D4A-BF20-F5EA61FCEC1B}"/>
              </a:ext>
            </a:extLst>
          </p:cNvPr>
          <p:cNvPicPr>
            <a:picLocks noChangeAspect="1"/>
          </p:cNvPicPr>
          <p:nvPr/>
        </p:nvPicPr>
        <p:blipFill>
          <a:blip r:embed="rId3"/>
          <a:stretch>
            <a:fillRect/>
          </a:stretch>
        </p:blipFill>
        <p:spPr>
          <a:xfrm>
            <a:off x="486106" y="3521377"/>
            <a:ext cx="668592" cy="595399"/>
          </a:xfrm>
          <a:prstGeom prst="rect">
            <a:avLst/>
          </a:prstGeom>
        </p:spPr>
      </p:pic>
      <p:sp>
        <p:nvSpPr>
          <p:cNvPr id="27" name="ZoneTexte 26">
            <a:extLst>
              <a:ext uri="{FF2B5EF4-FFF2-40B4-BE49-F238E27FC236}">
                <a16:creationId xmlns:a16="http://schemas.microsoft.com/office/drawing/2014/main" id="{9877F8D7-D8EE-4640-9024-352C4F1D9A03}"/>
              </a:ext>
            </a:extLst>
          </p:cNvPr>
          <p:cNvSpPr txBox="1"/>
          <p:nvPr/>
        </p:nvSpPr>
        <p:spPr>
          <a:xfrm>
            <a:off x="464942" y="4351543"/>
            <a:ext cx="2276008" cy="1723549"/>
          </a:xfrm>
          <a:prstGeom prst="rect">
            <a:avLst/>
          </a:prstGeom>
          <a:noFill/>
        </p:spPr>
        <p:txBody>
          <a:bodyPr wrap="none" rtlCol="0">
            <a:spAutoFit/>
          </a:bodyPr>
          <a:lstStyle/>
          <a:p>
            <a:r>
              <a:rPr lang="fr-FR" sz="1600" dirty="0" err="1"/>
              <a:t>Zea</a:t>
            </a:r>
            <a:r>
              <a:rPr lang="fr-FR" sz="1600" dirty="0"/>
              <a:t> </a:t>
            </a:r>
            <a:r>
              <a:rPr lang="fr-FR" sz="1600" dirty="0" err="1"/>
              <a:t>mays</a:t>
            </a:r>
            <a:r>
              <a:rPr lang="fr-FR" sz="1600" dirty="0"/>
              <a:t> ………………1936</a:t>
            </a:r>
          </a:p>
          <a:p>
            <a:r>
              <a:rPr lang="fr-FR" sz="1600" dirty="0" err="1"/>
              <a:t>Triticum</a:t>
            </a:r>
            <a:r>
              <a:rPr lang="fr-FR" sz="1600" dirty="0"/>
              <a:t> </a:t>
            </a:r>
            <a:r>
              <a:rPr lang="fr-FR" sz="1600" dirty="0" err="1"/>
              <a:t>aestivum</a:t>
            </a:r>
            <a:r>
              <a:rPr lang="fr-FR" sz="1600" dirty="0"/>
              <a:t>….1307</a:t>
            </a:r>
          </a:p>
          <a:p>
            <a:r>
              <a:rPr lang="fr-FR" sz="1600" dirty="0"/>
              <a:t>Glycine max…………...758</a:t>
            </a:r>
          </a:p>
          <a:p>
            <a:r>
              <a:rPr lang="fr-FR" sz="1600" dirty="0" err="1"/>
              <a:t>Hordeum</a:t>
            </a:r>
            <a:r>
              <a:rPr lang="fr-FR" sz="1600" dirty="0"/>
              <a:t> </a:t>
            </a:r>
            <a:r>
              <a:rPr lang="fr-FR" sz="1600" dirty="0" err="1"/>
              <a:t>vulgare</a:t>
            </a:r>
            <a:r>
              <a:rPr lang="fr-FR" sz="1600" dirty="0"/>
              <a:t>…...484</a:t>
            </a:r>
          </a:p>
          <a:p>
            <a:r>
              <a:rPr lang="fr-FR" sz="1400" dirty="0" err="1"/>
              <a:t>Vigna</a:t>
            </a:r>
            <a:r>
              <a:rPr lang="fr-FR" sz="1400" dirty="0"/>
              <a:t> </a:t>
            </a:r>
            <a:r>
              <a:rPr lang="fr-FR" sz="1400" dirty="0" err="1"/>
              <a:t>unguiculata</a:t>
            </a:r>
            <a:r>
              <a:rPr lang="fr-FR" sz="1400" dirty="0"/>
              <a:t>………..274</a:t>
            </a:r>
          </a:p>
          <a:p>
            <a:r>
              <a:rPr lang="fr-FR" sz="1400" dirty="0" err="1"/>
              <a:t>Secale</a:t>
            </a:r>
            <a:r>
              <a:rPr lang="fr-FR" sz="1400" dirty="0"/>
              <a:t> </a:t>
            </a:r>
            <a:r>
              <a:rPr lang="fr-FR" sz="1400" dirty="0" err="1"/>
              <a:t>cereale</a:t>
            </a:r>
            <a:r>
              <a:rPr lang="fr-FR" sz="1400" dirty="0"/>
              <a:t>……….…… 361</a:t>
            </a:r>
          </a:p>
          <a:p>
            <a:r>
              <a:rPr lang="fr-FR" sz="1400" dirty="0" err="1"/>
              <a:t>Pisum</a:t>
            </a:r>
            <a:r>
              <a:rPr lang="fr-FR" sz="1400" dirty="0"/>
              <a:t> </a:t>
            </a:r>
            <a:r>
              <a:rPr lang="fr-FR" sz="1400" dirty="0" err="1"/>
              <a:t>sativum</a:t>
            </a:r>
            <a:r>
              <a:rPr lang="fr-FR" sz="1400" dirty="0"/>
              <a:t> ……………347</a:t>
            </a:r>
          </a:p>
        </p:txBody>
      </p:sp>
      <p:pic>
        <p:nvPicPr>
          <p:cNvPr id="29" name="Image 28">
            <a:extLst>
              <a:ext uri="{FF2B5EF4-FFF2-40B4-BE49-F238E27FC236}">
                <a16:creationId xmlns:a16="http://schemas.microsoft.com/office/drawing/2014/main" id="{66523747-9391-814B-A5CC-9BB582ABDB91}"/>
              </a:ext>
            </a:extLst>
          </p:cNvPr>
          <p:cNvPicPr>
            <a:picLocks noChangeAspect="1"/>
          </p:cNvPicPr>
          <p:nvPr/>
        </p:nvPicPr>
        <p:blipFill>
          <a:blip r:embed="rId5"/>
          <a:stretch>
            <a:fillRect/>
          </a:stretch>
        </p:blipFill>
        <p:spPr>
          <a:xfrm>
            <a:off x="3626160" y="3567257"/>
            <a:ext cx="2524539" cy="2524539"/>
          </a:xfrm>
          <a:prstGeom prst="rect">
            <a:avLst/>
          </a:prstGeom>
        </p:spPr>
      </p:pic>
      <p:sp>
        <p:nvSpPr>
          <p:cNvPr id="3" name="Rectangle 2"/>
          <p:cNvSpPr/>
          <p:nvPr/>
        </p:nvSpPr>
        <p:spPr>
          <a:xfrm>
            <a:off x="3994119" y="3567257"/>
            <a:ext cx="2568906" cy="2172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essin De Maïs PNG Images | Vecteurs et fichiers PSD ...">
            <a:extLst>
              <a:ext uri="{FF2B5EF4-FFF2-40B4-BE49-F238E27FC236}">
                <a16:creationId xmlns:a16="http://schemas.microsoft.com/office/drawing/2014/main" id="{3495FA3B-F944-4B4C-9523-0396C5FAC69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556" b="90000" l="10000" r="90000"/>
                    </a14:imgEffect>
                  </a14:imgLayer>
                </a14:imgProps>
              </a:ext>
              <a:ext uri="{28A0092B-C50C-407E-A947-70E740481C1C}">
                <a14:useLocalDpi xmlns:a14="http://schemas.microsoft.com/office/drawing/2010/main" val="0"/>
              </a:ext>
            </a:extLst>
          </a:blip>
          <a:srcRect/>
          <a:stretch>
            <a:fillRect/>
          </a:stretch>
        </p:blipFill>
        <p:spPr bwMode="auto">
          <a:xfrm>
            <a:off x="5572014" y="3604127"/>
            <a:ext cx="970846" cy="9708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Épis De Blé Oreille De Grain Dessin Animé Oreille De Riz, Créative ...">
            <a:extLst>
              <a:ext uri="{FF2B5EF4-FFF2-40B4-BE49-F238E27FC236}">
                <a16:creationId xmlns:a16="http://schemas.microsoft.com/office/drawing/2014/main" id="{E427FE6F-7DA7-7247-B690-DA8A70290381}"/>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99473" l="0" r="99667">
                        <a14:foregroundMark x1="37750" y1="47576" x2="37750" y2="47576"/>
                        <a14:foregroundMark x1="36167" y1="39726" x2="36167" y2="39726"/>
                        <a14:foregroundMark x1="36417" y1="30980" x2="36417" y2="30980"/>
                        <a14:foregroundMark x1="35083" y1="22497" x2="35083" y2="22497"/>
                        <a14:foregroundMark x1="33500" y1="16070" x2="33500" y2="16070"/>
                        <a14:foregroundMark x1="28667" y1="6744" x2="28667" y2="6744"/>
                        <a14:foregroundMark x1="25750" y1="16070" x2="25750" y2="16070"/>
                        <a14:foregroundMark x1="27833" y1="24394" x2="27833" y2="24394"/>
                        <a14:foregroundMark x1="27583" y1="31401" x2="27583" y2="31401"/>
                        <a14:foregroundMark x1="25750" y1="38409" x2="25750" y2="38409"/>
                        <a14:foregroundMark x1="23917" y1="45153" x2="23917" y2="45153"/>
                        <a14:foregroundMark x1="21667" y1="54742" x2="21667" y2="54742"/>
                        <a14:foregroundMark x1="58417" y1="65227" x2="58417" y2="65227"/>
                        <a14:foregroundMark x1="51417" y1="52318" x2="51417" y2="52318"/>
                        <a14:foregroundMark x1="59583" y1="42413" x2="59583" y2="42413"/>
                        <a14:foregroundMark x1="66833" y1="34563" x2="66833" y2="34563"/>
                        <a14:foregroundMark x1="72250" y1="25659" x2="72250" y2="25659"/>
                        <a14:foregroundMark x1="76333" y1="17756" x2="76333" y2="17756"/>
                        <a14:foregroundMark x1="85417" y1="11328" x2="85417" y2="11328"/>
                        <a14:foregroundMark x1="90417" y1="22076" x2="90417" y2="22076"/>
                        <a14:foregroundMark x1="85833" y1="31243" x2="85833" y2="31243"/>
                        <a14:foregroundMark x1="79250" y1="41728" x2="79250" y2="41728"/>
                        <a14:foregroundMark x1="71083" y1="49631" x2="71083" y2="49631"/>
                        <a14:foregroundMark x1="65000" y1="57798" x2="65000" y2="57798"/>
                        <a14:foregroundMark x1="89500" y1="4900" x2="89500" y2="4900"/>
                      </a14:backgroundRemoval>
                    </a14:imgEffect>
                  </a14:imgLayer>
                </a14:imgProps>
              </a:ext>
              <a:ext uri="{28A0092B-C50C-407E-A947-70E740481C1C}">
                <a14:useLocalDpi xmlns:a14="http://schemas.microsoft.com/office/drawing/2010/main" val="0"/>
              </a:ext>
            </a:extLst>
          </a:blip>
          <a:srcRect/>
          <a:stretch>
            <a:fillRect/>
          </a:stretch>
        </p:blipFill>
        <p:spPr bwMode="auto">
          <a:xfrm>
            <a:off x="5155928" y="3489870"/>
            <a:ext cx="426628" cy="6748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rtoon Illustration With Isolated Green Soy Bean Pods. Healthy ...">
            <a:extLst>
              <a:ext uri="{FF2B5EF4-FFF2-40B4-BE49-F238E27FC236}">
                <a16:creationId xmlns:a16="http://schemas.microsoft.com/office/drawing/2014/main" id="{7D8EF056-53E4-944F-BD73-54AD55709F3B}"/>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424239" y="4075832"/>
            <a:ext cx="1056290" cy="10562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owl of rice stock illustration. Illustration of restaurant - 6716326">
            <a:extLst>
              <a:ext uri="{FF2B5EF4-FFF2-40B4-BE49-F238E27FC236}">
                <a16:creationId xmlns:a16="http://schemas.microsoft.com/office/drawing/2014/main" id="{E18235E8-B1F1-AC45-A7E3-9FCC9B6EAE4C}"/>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22561" y="3823305"/>
            <a:ext cx="702949" cy="7516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weet Potatoes | Fruits et légumes, Fruits, Fruit">
            <a:extLst>
              <a:ext uri="{FF2B5EF4-FFF2-40B4-BE49-F238E27FC236}">
                <a16:creationId xmlns:a16="http://schemas.microsoft.com/office/drawing/2014/main" id="{264DD82F-A635-6E4F-A84D-619D6A58BC6B}"/>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5943" b="89664" l="4523" r="89950"/>
                    </a14:imgEffect>
                  </a14:imgLayer>
                </a14:imgProps>
              </a:ext>
              <a:ext uri="{28A0092B-C50C-407E-A947-70E740481C1C}">
                <a14:useLocalDpi xmlns:a14="http://schemas.microsoft.com/office/drawing/2010/main" val="0"/>
              </a:ext>
            </a:extLst>
          </a:blip>
          <a:srcRect/>
          <a:stretch>
            <a:fillRect/>
          </a:stretch>
        </p:blipFill>
        <p:spPr bwMode="auto">
          <a:xfrm>
            <a:off x="4146153" y="5384649"/>
            <a:ext cx="687563" cy="44570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ne Canne à Sucre De Sucre Liée Illustration Vectorielle De Dessin ...">
            <a:extLst>
              <a:ext uri="{FF2B5EF4-FFF2-40B4-BE49-F238E27FC236}">
                <a16:creationId xmlns:a16="http://schemas.microsoft.com/office/drawing/2014/main" id="{8C2D8063-E31F-E549-AC6F-D944CDA84005}"/>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5308" b="90000" l="10000" r="90000"/>
                    </a14:imgEffect>
                  </a14:imgLayer>
                </a14:imgProps>
              </a:ext>
              <a:ext uri="{28A0092B-C50C-407E-A947-70E740481C1C}">
                <a14:useLocalDpi xmlns:a14="http://schemas.microsoft.com/office/drawing/2010/main" val="0"/>
              </a:ext>
            </a:extLst>
          </a:blip>
          <a:srcRect/>
          <a:stretch>
            <a:fillRect/>
          </a:stretch>
        </p:blipFill>
        <p:spPr bwMode="auto">
          <a:xfrm>
            <a:off x="3753992" y="5132122"/>
            <a:ext cx="576647" cy="576647"/>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eur droit 30">
            <a:extLst>
              <a:ext uri="{FF2B5EF4-FFF2-40B4-BE49-F238E27FC236}">
                <a16:creationId xmlns:a16="http://schemas.microsoft.com/office/drawing/2014/main" id="{573703BD-F265-424D-B814-5573543B15E4}"/>
              </a:ext>
            </a:extLst>
          </p:cNvPr>
          <p:cNvCxnSpPr/>
          <p:nvPr/>
        </p:nvCxnSpPr>
        <p:spPr>
          <a:xfrm flipV="1">
            <a:off x="3993394" y="3778132"/>
            <a:ext cx="2369683" cy="19777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C2F958F0-4A8E-1549-9889-F9F58F28BBF0}"/>
              </a:ext>
            </a:extLst>
          </p:cNvPr>
          <p:cNvSpPr txBox="1"/>
          <p:nvPr/>
        </p:nvSpPr>
        <p:spPr>
          <a:xfrm>
            <a:off x="4313080" y="5903699"/>
            <a:ext cx="1655068" cy="369332"/>
          </a:xfrm>
          <a:prstGeom prst="rect">
            <a:avLst/>
          </a:prstGeom>
          <a:solidFill>
            <a:schemeClr val="bg1"/>
          </a:solidFill>
        </p:spPr>
        <p:txBody>
          <a:bodyPr wrap="none" rtlCol="0">
            <a:spAutoFit/>
          </a:bodyPr>
          <a:lstStyle/>
          <a:p>
            <a:r>
              <a:rPr lang="fr-FR" dirty="0"/>
              <a:t>In the </a:t>
            </a:r>
            <a:r>
              <a:rPr lang="fr-FR" dirty="0" err="1"/>
              <a:t>literature</a:t>
            </a:r>
            <a:endParaRPr lang="fr-FR" dirty="0"/>
          </a:p>
        </p:txBody>
      </p:sp>
      <p:sp>
        <p:nvSpPr>
          <p:cNvPr id="39" name="ZoneTexte 38">
            <a:extLst>
              <a:ext uri="{FF2B5EF4-FFF2-40B4-BE49-F238E27FC236}">
                <a16:creationId xmlns:a16="http://schemas.microsoft.com/office/drawing/2014/main" id="{4EC2915F-F953-3E46-AE95-2884A9853076}"/>
              </a:ext>
            </a:extLst>
          </p:cNvPr>
          <p:cNvSpPr txBox="1"/>
          <p:nvPr/>
        </p:nvSpPr>
        <p:spPr>
          <a:xfrm rot="16200000">
            <a:off x="2484100" y="4582323"/>
            <a:ext cx="2204130" cy="369332"/>
          </a:xfrm>
          <a:prstGeom prst="rect">
            <a:avLst/>
          </a:prstGeom>
          <a:solidFill>
            <a:schemeClr val="bg1"/>
          </a:solidFill>
        </p:spPr>
        <p:txBody>
          <a:bodyPr wrap="none" rtlCol="0">
            <a:spAutoFit/>
          </a:bodyPr>
          <a:lstStyle/>
          <a:p>
            <a:r>
              <a:rPr lang="fr-FR" dirty="0"/>
              <a:t>% of world </a:t>
            </a:r>
            <a:r>
              <a:rPr lang="fr-FR" dirty="0" err="1"/>
              <a:t>cult</a:t>
            </a:r>
            <a:r>
              <a:rPr lang="fr-FR" dirty="0"/>
              <a:t>. areas</a:t>
            </a:r>
          </a:p>
        </p:txBody>
      </p:sp>
      <p:sp>
        <p:nvSpPr>
          <p:cNvPr id="49" name="Rectangle 48">
            <a:extLst>
              <a:ext uri="{FF2B5EF4-FFF2-40B4-BE49-F238E27FC236}">
                <a16:creationId xmlns:a16="http://schemas.microsoft.com/office/drawing/2014/main" id="{A0AB9735-D4A4-E046-8CCE-C2620799D29A}"/>
              </a:ext>
            </a:extLst>
          </p:cNvPr>
          <p:cNvSpPr/>
          <p:nvPr/>
        </p:nvSpPr>
        <p:spPr>
          <a:xfrm>
            <a:off x="6952782" y="627619"/>
            <a:ext cx="4394770" cy="2767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3" name="Image 42">
            <a:extLst>
              <a:ext uri="{FF2B5EF4-FFF2-40B4-BE49-F238E27FC236}">
                <a16:creationId xmlns:a16="http://schemas.microsoft.com/office/drawing/2014/main" id="{83AC8DAE-A00E-6F40-8D18-D053B44F9263}"/>
              </a:ext>
            </a:extLst>
          </p:cNvPr>
          <p:cNvPicPr>
            <a:picLocks noChangeAspect="1"/>
          </p:cNvPicPr>
          <p:nvPr/>
        </p:nvPicPr>
        <p:blipFill>
          <a:blip r:embed="rId3"/>
          <a:stretch>
            <a:fillRect/>
          </a:stretch>
        </p:blipFill>
        <p:spPr>
          <a:xfrm>
            <a:off x="7048638" y="1241289"/>
            <a:ext cx="668592" cy="595399"/>
          </a:xfrm>
          <a:prstGeom prst="rect">
            <a:avLst/>
          </a:prstGeom>
        </p:spPr>
      </p:pic>
      <p:pic>
        <p:nvPicPr>
          <p:cNvPr id="48" name="Image 47">
            <a:extLst>
              <a:ext uri="{FF2B5EF4-FFF2-40B4-BE49-F238E27FC236}">
                <a16:creationId xmlns:a16="http://schemas.microsoft.com/office/drawing/2014/main" id="{8166EC66-7B6C-3044-8E17-AAED5C152B79}"/>
              </a:ext>
            </a:extLst>
          </p:cNvPr>
          <p:cNvPicPr>
            <a:picLocks noChangeAspect="1"/>
          </p:cNvPicPr>
          <p:nvPr/>
        </p:nvPicPr>
        <p:blipFill>
          <a:blip r:embed="rId3"/>
          <a:stretch>
            <a:fillRect/>
          </a:stretch>
        </p:blipFill>
        <p:spPr>
          <a:xfrm>
            <a:off x="7037262" y="765888"/>
            <a:ext cx="668592" cy="595399"/>
          </a:xfrm>
          <a:prstGeom prst="rect">
            <a:avLst/>
          </a:prstGeom>
        </p:spPr>
      </p:pic>
      <p:pic>
        <p:nvPicPr>
          <p:cNvPr id="38" name="Image 37">
            <a:extLst>
              <a:ext uri="{FF2B5EF4-FFF2-40B4-BE49-F238E27FC236}">
                <a16:creationId xmlns:a16="http://schemas.microsoft.com/office/drawing/2014/main" id="{852C0891-FA0D-1548-BCE4-4AFF39370FCB}"/>
              </a:ext>
            </a:extLst>
          </p:cNvPr>
          <p:cNvPicPr>
            <a:picLocks noChangeAspect="1"/>
          </p:cNvPicPr>
          <p:nvPr/>
        </p:nvPicPr>
        <p:blipFill>
          <a:blip r:embed="rId18"/>
          <a:stretch>
            <a:fillRect/>
          </a:stretch>
        </p:blipFill>
        <p:spPr>
          <a:xfrm>
            <a:off x="8234036" y="675634"/>
            <a:ext cx="2712397" cy="2712397"/>
          </a:xfrm>
          <a:prstGeom prst="rect">
            <a:avLst/>
          </a:prstGeom>
        </p:spPr>
      </p:pic>
      <p:sp>
        <p:nvSpPr>
          <p:cNvPr id="56" name="Rectangle 55">
            <a:extLst>
              <a:ext uri="{FF2B5EF4-FFF2-40B4-BE49-F238E27FC236}">
                <a16:creationId xmlns:a16="http://schemas.microsoft.com/office/drawing/2014/main" id="{FE1873D4-1C33-C741-B0BD-401737E652EF}"/>
              </a:ext>
            </a:extLst>
          </p:cNvPr>
          <p:cNvSpPr/>
          <p:nvPr/>
        </p:nvSpPr>
        <p:spPr>
          <a:xfrm>
            <a:off x="8098069" y="675635"/>
            <a:ext cx="545910" cy="2603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2" name="ZoneTexte 41">
            <a:extLst>
              <a:ext uri="{FF2B5EF4-FFF2-40B4-BE49-F238E27FC236}">
                <a16:creationId xmlns:a16="http://schemas.microsoft.com/office/drawing/2014/main" id="{7FC1D884-9352-1041-842A-01EC8FBD8A66}"/>
              </a:ext>
            </a:extLst>
          </p:cNvPr>
          <p:cNvSpPr txBox="1"/>
          <p:nvPr/>
        </p:nvSpPr>
        <p:spPr>
          <a:xfrm>
            <a:off x="7717230" y="1285065"/>
            <a:ext cx="2398990" cy="523220"/>
          </a:xfrm>
          <a:prstGeom prst="rect">
            <a:avLst/>
          </a:prstGeom>
          <a:noFill/>
        </p:spPr>
        <p:txBody>
          <a:bodyPr wrap="none" rtlCol="0">
            <a:spAutoFit/>
          </a:bodyPr>
          <a:lstStyle/>
          <a:p>
            <a:r>
              <a:rPr lang="fr-FR" sz="2800" b="1" dirty="0"/>
              <a:t>138 </a:t>
            </a:r>
            <a:r>
              <a:rPr lang="fr-FR" dirty="0"/>
              <a:t> META-ANALYSES</a:t>
            </a:r>
            <a:endParaRPr lang="fr-FR" i="1" dirty="0"/>
          </a:p>
        </p:txBody>
      </p:sp>
      <p:sp>
        <p:nvSpPr>
          <p:cNvPr id="47" name="ZoneTexte 46">
            <a:extLst>
              <a:ext uri="{FF2B5EF4-FFF2-40B4-BE49-F238E27FC236}">
                <a16:creationId xmlns:a16="http://schemas.microsoft.com/office/drawing/2014/main" id="{FCA01FF7-F8BB-2443-AD9D-EC887111B8EA}"/>
              </a:ext>
            </a:extLst>
          </p:cNvPr>
          <p:cNvSpPr txBox="1"/>
          <p:nvPr/>
        </p:nvSpPr>
        <p:spPr>
          <a:xfrm>
            <a:off x="7719502" y="796016"/>
            <a:ext cx="2371611" cy="523220"/>
          </a:xfrm>
          <a:prstGeom prst="rect">
            <a:avLst/>
          </a:prstGeom>
          <a:noFill/>
        </p:spPr>
        <p:txBody>
          <a:bodyPr wrap="none" rtlCol="0">
            <a:spAutoFit/>
          </a:bodyPr>
          <a:lstStyle/>
          <a:p>
            <a:r>
              <a:rPr lang="fr-FR" sz="2800" b="1" dirty="0"/>
              <a:t>6231 </a:t>
            </a:r>
            <a:r>
              <a:rPr lang="fr-FR" dirty="0"/>
              <a:t> EXPERIMENTS</a:t>
            </a:r>
            <a:endParaRPr lang="fr-FR" i="1" dirty="0"/>
          </a:p>
        </p:txBody>
      </p:sp>
      <p:sp>
        <p:nvSpPr>
          <p:cNvPr id="57" name="ZoneTexte 56">
            <a:extLst>
              <a:ext uri="{FF2B5EF4-FFF2-40B4-BE49-F238E27FC236}">
                <a16:creationId xmlns:a16="http://schemas.microsoft.com/office/drawing/2014/main" id="{AE4A5111-6A8E-2549-BC9B-A54A1FCB1785}"/>
              </a:ext>
            </a:extLst>
          </p:cNvPr>
          <p:cNvSpPr txBox="1"/>
          <p:nvPr/>
        </p:nvSpPr>
        <p:spPr>
          <a:xfrm rot="16200000">
            <a:off x="9756546" y="1857044"/>
            <a:ext cx="2491388" cy="369332"/>
          </a:xfrm>
          <a:prstGeom prst="rect">
            <a:avLst/>
          </a:prstGeom>
          <a:solidFill>
            <a:schemeClr val="bg1"/>
          </a:solidFill>
        </p:spPr>
        <p:txBody>
          <a:bodyPr wrap="none" rtlCol="0">
            <a:spAutoFit/>
          </a:bodyPr>
          <a:lstStyle/>
          <a:p>
            <a:r>
              <a:rPr lang="fr-FR" dirty="0"/>
              <a:t># of </a:t>
            </a:r>
            <a:r>
              <a:rPr lang="fr-FR" dirty="0" err="1"/>
              <a:t>exp</a:t>
            </a:r>
            <a:r>
              <a:rPr lang="fr-FR" dirty="0"/>
              <a:t>./ Meta-analyses</a:t>
            </a:r>
          </a:p>
        </p:txBody>
      </p:sp>
      <p:cxnSp>
        <p:nvCxnSpPr>
          <p:cNvPr id="51" name="Connecteur droit avec flèche 50">
            <a:extLst>
              <a:ext uri="{FF2B5EF4-FFF2-40B4-BE49-F238E27FC236}">
                <a16:creationId xmlns:a16="http://schemas.microsoft.com/office/drawing/2014/main" id="{01CB1D07-125B-3C47-8359-1E9ACD7966F2}"/>
              </a:ext>
            </a:extLst>
          </p:cNvPr>
          <p:cNvCxnSpPr/>
          <p:nvPr/>
        </p:nvCxnSpPr>
        <p:spPr>
          <a:xfrm>
            <a:off x="10042561" y="1124793"/>
            <a:ext cx="248781" cy="259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droit avec flèche 59">
            <a:extLst>
              <a:ext uri="{FF2B5EF4-FFF2-40B4-BE49-F238E27FC236}">
                <a16:creationId xmlns:a16="http://schemas.microsoft.com/office/drawing/2014/main" id="{1C28C093-2A30-3F43-821C-A2410834627B}"/>
              </a:ext>
            </a:extLst>
          </p:cNvPr>
          <p:cNvCxnSpPr>
            <a:cxnSpLocks/>
          </p:cNvCxnSpPr>
          <p:nvPr/>
        </p:nvCxnSpPr>
        <p:spPr>
          <a:xfrm>
            <a:off x="10012097" y="1672996"/>
            <a:ext cx="482690" cy="583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708BADAD-D862-7845-A70E-954E5E6503ED}"/>
              </a:ext>
            </a:extLst>
          </p:cNvPr>
          <p:cNvSpPr/>
          <p:nvPr/>
        </p:nvSpPr>
        <p:spPr>
          <a:xfrm>
            <a:off x="6952781" y="3523481"/>
            <a:ext cx="4378905" cy="2831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4" name="ZoneTexte 43">
            <a:extLst>
              <a:ext uri="{FF2B5EF4-FFF2-40B4-BE49-F238E27FC236}">
                <a16:creationId xmlns:a16="http://schemas.microsoft.com/office/drawing/2014/main" id="{E1D937B5-8BE0-6242-92A4-4AE1E76A042A}"/>
              </a:ext>
            </a:extLst>
          </p:cNvPr>
          <p:cNvSpPr txBox="1"/>
          <p:nvPr/>
        </p:nvSpPr>
        <p:spPr>
          <a:xfrm>
            <a:off x="7749722" y="3567257"/>
            <a:ext cx="3173561" cy="523220"/>
          </a:xfrm>
          <a:prstGeom prst="rect">
            <a:avLst/>
          </a:prstGeom>
          <a:noFill/>
        </p:spPr>
        <p:txBody>
          <a:bodyPr wrap="none" rtlCol="0">
            <a:spAutoFit/>
          </a:bodyPr>
          <a:lstStyle/>
          <a:p>
            <a:r>
              <a:rPr lang="fr-FR" sz="2800" b="1" dirty="0"/>
              <a:t>7</a:t>
            </a:r>
            <a:r>
              <a:rPr lang="fr-FR" dirty="0"/>
              <a:t> DIVERSIFICATION STRATEGIES</a:t>
            </a:r>
            <a:endParaRPr lang="fr-FR" i="1" dirty="0"/>
          </a:p>
        </p:txBody>
      </p:sp>
      <p:pic>
        <p:nvPicPr>
          <p:cNvPr id="45" name="Image 44">
            <a:extLst>
              <a:ext uri="{FF2B5EF4-FFF2-40B4-BE49-F238E27FC236}">
                <a16:creationId xmlns:a16="http://schemas.microsoft.com/office/drawing/2014/main" id="{60E5E45F-5D42-CF41-B84A-0914DFBBE53C}"/>
              </a:ext>
            </a:extLst>
          </p:cNvPr>
          <p:cNvPicPr>
            <a:picLocks noChangeAspect="1"/>
          </p:cNvPicPr>
          <p:nvPr/>
        </p:nvPicPr>
        <p:blipFill>
          <a:blip r:embed="rId3"/>
          <a:stretch>
            <a:fillRect/>
          </a:stretch>
        </p:blipFill>
        <p:spPr>
          <a:xfrm>
            <a:off x="7081130" y="3523481"/>
            <a:ext cx="668592" cy="595399"/>
          </a:xfrm>
          <a:prstGeom prst="rect">
            <a:avLst/>
          </a:prstGeom>
        </p:spPr>
      </p:pic>
      <p:pic>
        <p:nvPicPr>
          <p:cNvPr id="41" name="Image 40">
            <a:extLst>
              <a:ext uri="{FF2B5EF4-FFF2-40B4-BE49-F238E27FC236}">
                <a16:creationId xmlns:a16="http://schemas.microsoft.com/office/drawing/2014/main" id="{AF9840A1-2B12-E14D-82AF-694163F48111}"/>
              </a:ext>
            </a:extLst>
          </p:cNvPr>
          <p:cNvPicPr>
            <a:picLocks noChangeAspect="1"/>
          </p:cNvPicPr>
          <p:nvPr/>
        </p:nvPicPr>
        <p:blipFill>
          <a:blip r:embed="rId19"/>
          <a:stretch>
            <a:fillRect/>
          </a:stretch>
        </p:blipFill>
        <p:spPr>
          <a:xfrm>
            <a:off x="7264689" y="3986308"/>
            <a:ext cx="3106235" cy="2332420"/>
          </a:xfrm>
          <a:prstGeom prst="rect">
            <a:avLst/>
          </a:prstGeom>
        </p:spPr>
      </p:pic>
      <p:sp>
        <p:nvSpPr>
          <p:cNvPr id="63" name="Rectangle 62">
            <a:extLst>
              <a:ext uri="{FF2B5EF4-FFF2-40B4-BE49-F238E27FC236}">
                <a16:creationId xmlns:a16="http://schemas.microsoft.com/office/drawing/2014/main" id="{1931EACE-D34A-634E-813A-F037EF57496D}"/>
              </a:ext>
            </a:extLst>
          </p:cNvPr>
          <p:cNvSpPr/>
          <p:nvPr/>
        </p:nvSpPr>
        <p:spPr>
          <a:xfrm>
            <a:off x="8214416" y="6350171"/>
            <a:ext cx="3685021" cy="307777"/>
          </a:xfrm>
          <a:prstGeom prst="rect">
            <a:avLst/>
          </a:prstGeom>
        </p:spPr>
        <p:txBody>
          <a:bodyPr wrap="square">
            <a:spAutoFit/>
          </a:bodyPr>
          <a:lstStyle/>
          <a:p>
            <a:r>
              <a:rPr lang="fr-FR" sz="1400" i="1" dirty="0" err="1">
                <a:latin typeface="Georgia" panose="02040502050405020303" pitchFamily="18" charset="0"/>
                <a:ea typeface="Century Gothic" charset="0"/>
                <a:cs typeface="Al Bayan Plain" pitchFamily="2" charset="-78"/>
              </a:rPr>
              <a:t>Beillouin</a:t>
            </a:r>
            <a:r>
              <a:rPr lang="fr-FR" sz="1400" i="1" dirty="0">
                <a:latin typeface="Georgia" panose="02040502050405020303" pitchFamily="18" charset="0"/>
                <a:ea typeface="Century Gothic" charset="0"/>
                <a:cs typeface="Al Bayan Plain" pitchFamily="2" charset="-78"/>
              </a:rPr>
              <a:t> D., Ben-Ari </a:t>
            </a:r>
            <a:r>
              <a:rPr lang="fr-FR" sz="1400" i="1" dirty="0" err="1">
                <a:latin typeface="Georgia" panose="02040502050405020303" pitchFamily="18" charset="0"/>
                <a:ea typeface="Century Gothic" charset="0"/>
                <a:cs typeface="Al Bayan Plain" pitchFamily="2" charset="-78"/>
              </a:rPr>
              <a:t>T</a:t>
            </a:r>
            <a:r>
              <a:rPr lang="fr-FR" sz="1400" i="1" dirty="0">
                <a:latin typeface="Georgia" panose="02040502050405020303" pitchFamily="18" charset="0"/>
                <a:ea typeface="Century Gothic" charset="0"/>
                <a:cs typeface="Al Bayan Plain" pitchFamily="2" charset="-78"/>
              </a:rPr>
              <a:t>., </a:t>
            </a:r>
            <a:r>
              <a:rPr lang="fr-FR" sz="1400" i="1" dirty="0" err="1">
                <a:latin typeface="Georgia" panose="02040502050405020303" pitchFamily="18" charset="0"/>
                <a:ea typeface="Century Gothic" charset="0"/>
                <a:cs typeface="Al Bayan Plain" pitchFamily="2" charset="-78"/>
              </a:rPr>
              <a:t>Makowski</a:t>
            </a:r>
            <a:r>
              <a:rPr lang="fr-FR" sz="1400" i="1" dirty="0">
                <a:latin typeface="Georgia" panose="02040502050405020303" pitchFamily="18" charset="0"/>
                <a:ea typeface="Century Gothic" charset="0"/>
                <a:cs typeface="Al Bayan Plain" pitchFamily="2" charset="-78"/>
              </a:rPr>
              <a:t> D. </a:t>
            </a:r>
            <a:endParaRPr lang="fr-FR" sz="1400" i="1" dirty="0">
              <a:latin typeface="Georgia" panose="02040502050405020303" pitchFamily="18" charset="0"/>
              <a:cs typeface="Al Bayan Plain" pitchFamily="2" charset="-78"/>
            </a:endParaRPr>
          </a:p>
        </p:txBody>
      </p:sp>
      <p:sp>
        <p:nvSpPr>
          <p:cNvPr id="2" name="Rectangle 1">
            <a:extLst>
              <a:ext uri="{FF2B5EF4-FFF2-40B4-BE49-F238E27FC236}">
                <a16:creationId xmlns:a16="http://schemas.microsoft.com/office/drawing/2014/main" id="{5EF125AB-C0F7-AB47-8684-9D03B0C4815D}"/>
              </a:ext>
            </a:extLst>
          </p:cNvPr>
          <p:cNvSpPr/>
          <p:nvPr/>
        </p:nvSpPr>
        <p:spPr>
          <a:xfrm>
            <a:off x="1342608" y="1284252"/>
            <a:ext cx="680123" cy="338554"/>
          </a:xfrm>
          <a:prstGeom prst="rect">
            <a:avLst/>
          </a:prstGeom>
        </p:spPr>
        <p:txBody>
          <a:bodyPr wrap="none">
            <a:spAutoFit/>
          </a:bodyPr>
          <a:lstStyle/>
          <a:p>
            <a:r>
              <a:rPr lang="fr-FR" sz="1600" dirty="0"/>
              <a:t># </a:t>
            </a:r>
            <a:r>
              <a:rPr lang="fr-FR" sz="1600" dirty="0" err="1"/>
              <a:t>exp</a:t>
            </a:r>
            <a:r>
              <a:rPr lang="fr-FR" sz="1600" dirty="0"/>
              <a:t>.</a:t>
            </a:r>
          </a:p>
        </p:txBody>
      </p:sp>
    </p:spTree>
    <p:extLst>
      <p:ext uri="{BB962C8B-B14F-4D97-AF65-F5344CB8AC3E}">
        <p14:creationId xmlns:p14="http://schemas.microsoft.com/office/powerpoint/2010/main" val="1194635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p:cNvCxnSpPr/>
          <p:nvPr/>
        </p:nvCxnSpPr>
        <p:spPr>
          <a:xfrm flipV="1">
            <a:off x="29232" y="609600"/>
            <a:ext cx="6454695" cy="399"/>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18" name="Espace réservé du numéro de diapositive 1"/>
          <p:cNvSpPr>
            <a:spLocks noGrp="1"/>
          </p:cNvSpPr>
          <p:nvPr>
            <p:ph type="sldNum" sz="quarter" idx="12"/>
          </p:nvPr>
        </p:nvSpPr>
        <p:spPr>
          <a:xfrm>
            <a:off x="9122181" y="6117264"/>
            <a:ext cx="2743200" cy="365125"/>
          </a:xfrm>
        </p:spPr>
        <p:txBody>
          <a:bodyPr/>
          <a:lstStyle/>
          <a:p>
            <a:fld id="{70D0BFDF-69CD-404D-A0CD-736B996C4998}" type="slidenum">
              <a:rPr lang="fr-FR" sz="2800" smtClean="0"/>
              <a:t>20</a:t>
            </a:fld>
            <a:endParaRPr lang="fr-FR" sz="2800" dirty="0"/>
          </a:p>
        </p:txBody>
      </p:sp>
      <p:sp>
        <p:nvSpPr>
          <p:cNvPr id="30" name="Rectangle 29"/>
          <p:cNvSpPr/>
          <p:nvPr/>
        </p:nvSpPr>
        <p:spPr>
          <a:xfrm>
            <a:off x="3790629" y="4071234"/>
            <a:ext cx="105604" cy="14726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5201943" y="5160362"/>
            <a:ext cx="449008" cy="535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8681570" y="2245087"/>
            <a:ext cx="2081900" cy="483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rot="638094">
            <a:off x="4963278" y="3411050"/>
            <a:ext cx="238665" cy="2102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98" y="185389"/>
            <a:ext cx="11192609" cy="523220"/>
          </a:xfrm>
          <a:prstGeom prst="rect">
            <a:avLst/>
          </a:prstGeom>
        </p:spPr>
        <p:txBody>
          <a:bodyPr wrap="square">
            <a:spAutoFit/>
          </a:bodyPr>
          <a:lstStyle/>
          <a:p>
            <a:r>
              <a:rPr lang="fr-FR" sz="2800" b="1" dirty="0">
                <a:solidFill>
                  <a:srgbClr val="265C9F"/>
                </a:solidFill>
                <a:latin typeface="Century Gothic" charset="0"/>
                <a:ea typeface="Century Gothic" charset="0"/>
                <a:cs typeface="Century Gothic" charset="0"/>
              </a:rPr>
              <a:t>General </a:t>
            </a:r>
            <a:r>
              <a:rPr lang="fr-FR" sz="2800" b="1" dirty="0" err="1">
                <a:solidFill>
                  <a:srgbClr val="265C9F"/>
                </a:solidFill>
                <a:latin typeface="Century Gothic" charset="0"/>
                <a:ea typeface="Century Gothic" charset="0"/>
                <a:cs typeface="Century Gothic" charset="0"/>
              </a:rPr>
              <a:t>characteristics</a:t>
            </a:r>
            <a:r>
              <a:rPr lang="fr-FR" sz="2800" b="1" dirty="0">
                <a:solidFill>
                  <a:srgbClr val="265C9F"/>
                </a:solidFill>
                <a:latin typeface="Century Gothic" charset="0"/>
                <a:ea typeface="Century Gothic" charset="0"/>
                <a:cs typeface="Century Gothic" charset="0"/>
              </a:rPr>
              <a:t> of the </a:t>
            </a:r>
            <a:r>
              <a:rPr lang="fr-FR" sz="2800" b="1" dirty="0" err="1">
                <a:solidFill>
                  <a:srgbClr val="265C9F"/>
                </a:solidFill>
                <a:latin typeface="Century Gothic" charset="0"/>
                <a:ea typeface="Century Gothic" charset="0"/>
                <a:cs typeface="Century Gothic" charset="0"/>
              </a:rPr>
              <a:t>studies</a:t>
            </a:r>
            <a:endParaRPr lang="fr-FR" sz="2800" b="1" dirty="0"/>
          </a:p>
        </p:txBody>
      </p:sp>
    </p:spTree>
    <p:extLst>
      <p:ext uri="{BB962C8B-B14F-4D97-AF65-F5344CB8AC3E}">
        <p14:creationId xmlns:p14="http://schemas.microsoft.com/office/powerpoint/2010/main" val="79230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p:cNvCxnSpPr/>
          <p:nvPr/>
        </p:nvCxnSpPr>
        <p:spPr>
          <a:xfrm flipV="1">
            <a:off x="-574213" y="609600"/>
            <a:ext cx="4321093" cy="398"/>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83812" y="185389"/>
            <a:ext cx="11192609" cy="523220"/>
          </a:xfrm>
          <a:prstGeom prst="rect">
            <a:avLst/>
          </a:prstGeom>
        </p:spPr>
        <p:txBody>
          <a:bodyPr wrap="square">
            <a:spAutoFit/>
          </a:bodyPr>
          <a:lstStyle/>
          <a:p>
            <a:r>
              <a:rPr lang="fr-FR" sz="2800" b="1" dirty="0" err="1">
                <a:solidFill>
                  <a:srgbClr val="265C9F"/>
                </a:solidFill>
                <a:latin typeface="Century Gothic" charset="0"/>
                <a:ea typeface="Century Gothic" charset="0"/>
                <a:cs typeface="Century Gothic" charset="0"/>
              </a:rPr>
              <a:t>Years</a:t>
            </a:r>
            <a:r>
              <a:rPr lang="fr-FR" sz="2800" b="1" dirty="0">
                <a:solidFill>
                  <a:srgbClr val="265C9F"/>
                </a:solidFill>
                <a:latin typeface="Century Gothic" charset="0"/>
                <a:ea typeface="Century Gothic" charset="0"/>
                <a:cs typeface="Century Gothic" charset="0"/>
              </a:rPr>
              <a:t> of publication</a:t>
            </a:r>
            <a:endParaRPr lang="fr-FR" sz="2800" b="1" dirty="0"/>
          </a:p>
        </p:txBody>
      </p:sp>
      <p:sp>
        <p:nvSpPr>
          <p:cNvPr id="18" name="Espace réservé du numéro de diapositive 1"/>
          <p:cNvSpPr>
            <a:spLocks noGrp="1"/>
          </p:cNvSpPr>
          <p:nvPr>
            <p:ph type="sldNum" sz="quarter" idx="12"/>
          </p:nvPr>
        </p:nvSpPr>
        <p:spPr>
          <a:xfrm>
            <a:off x="9122181" y="6117264"/>
            <a:ext cx="2743200" cy="365125"/>
          </a:xfrm>
        </p:spPr>
        <p:txBody>
          <a:bodyPr/>
          <a:lstStyle/>
          <a:p>
            <a:fld id="{70D0BFDF-69CD-404D-A0CD-736B996C4998}" type="slidenum">
              <a:rPr lang="fr-FR" sz="2800" smtClean="0"/>
              <a:t>21</a:t>
            </a:fld>
            <a:endParaRPr lang="fr-FR" sz="2800" dirty="0"/>
          </a:p>
        </p:txBody>
      </p:sp>
      <p:sp>
        <p:nvSpPr>
          <p:cNvPr id="30" name="Rectangle 29"/>
          <p:cNvSpPr/>
          <p:nvPr/>
        </p:nvSpPr>
        <p:spPr>
          <a:xfrm>
            <a:off x="3790629" y="4071234"/>
            <a:ext cx="105604" cy="14726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5201943" y="5160362"/>
            <a:ext cx="449008" cy="535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8681570" y="2245087"/>
            <a:ext cx="2081900" cy="483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BF88AC1A-A3F8-F34E-A6C7-F9DB176780E3}"/>
              </a:ext>
            </a:extLst>
          </p:cNvPr>
          <p:cNvPicPr>
            <a:picLocks noChangeAspect="1"/>
          </p:cNvPicPr>
          <p:nvPr/>
        </p:nvPicPr>
        <p:blipFill>
          <a:blip r:embed="rId3"/>
          <a:stretch>
            <a:fillRect/>
          </a:stretch>
        </p:blipFill>
        <p:spPr>
          <a:xfrm>
            <a:off x="2922939" y="1034209"/>
            <a:ext cx="5823791" cy="5823791"/>
          </a:xfrm>
          <a:prstGeom prst="rect">
            <a:avLst/>
          </a:prstGeom>
        </p:spPr>
      </p:pic>
    </p:spTree>
    <p:extLst>
      <p:ext uri="{BB962C8B-B14F-4D97-AF65-F5344CB8AC3E}">
        <p14:creationId xmlns:p14="http://schemas.microsoft.com/office/powerpoint/2010/main" val="2019957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p:cNvCxnSpPr/>
          <p:nvPr/>
        </p:nvCxnSpPr>
        <p:spPr>
          <a:xfrm flipV="1">
            <a:off x="-427961" y="588818"/>
            <a:ext cx="8595221" cy="21180"/>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83812" y="185389"/>
            <a:ext cx="11192609" cy="523220"/>
          </a:xfrm>
          <a:prstGeom prst="rect">
            <a:avLst/>
          </a:prstGeom>
        </p:spPr>
        <p:txBody>
          <a:bodyPr wrap="square">
            <a:spAutoFit/>
          </a:bodyPr>
          <a:lstStyle/>
          <a:p>
            <a:r>
              <a:rPr lang="fr-FR" sz="2800" b="1" dirty="0">
                <a:solidFill>
                  <a:srgbClr val="265C9F"/>
                </a:solidFill>
                <a:latin typeface="Century Gothic" charset="0"/>
                <a:ea typeface="Century Gothic" charset="0"/>
                <a:cs typeface="Century Gothic" charset="0"/>
              </a:rPr>
              <a:t>Type of diversification</a:t>
            </a:r>
            <a:endParaRPr lang="fr-FR" sz="2800" b="1" dirty="0"/>
          </a:p>
        </p:txBody>
      </p:sp>
      <p:sp>
        <p:nvSpPr>
          <p:cNvPr id="5" name="ZoneTexte 4"/>
          <p:cNvSpPr txBox="1"/>
          <p:nvPr/>
        </p:nvSpPr>
        <p:spPr>
          <a:xfrm>
            <a:off x="-1477622" y="1061823"/>
            <a:ext cx="184731" cy="369332"/>
          </a:xfrm>
          <a:prstGeom prst="rect">
            <a:avLst/>
          </a:prstGeom>
          <a:noFill/>
        </p:spPr>
        <p:txBody>
          <a:bodyPr wrap="none" rtlCol="0">
            <a:spAutoFit/>
          </a:bodyPr>
          <a:lstStyle/>
          <a:p>
            <a:endParaRPr lang="en-US" dirty="0"/>
          </a:p>
        </p:txBody>
      </p:sp>
      <p:cxnSp>
        <p:nvCxnSpPr>
          <p:cNvPr id="3" name="Connecteur droit 2"/>
          <p:cNvCxnSpPr/>
          <p:nvPr/>
        </p:nvCxnSpPr>
        <p:spPr>
          <a:xfrm>
            <a:off x="2632714" y="5295369"/>
            <a:ext cx="6525491" cy="13854"/>
          </a:xfrm>
          <a:prstGeom prst="line">
            <a:avLst/>
          </a:prstGeom>
          <a:ln w="82550">
            <a:solidFill>
              <a:schemeClr val="bg1"/>
            </a:solidFill>
          </a:ln>
          <a:effectLst/>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2954129" y="903082"/>
            <a:ext cx="0" cy="4412555"/>
          </a:xfrm>
          <a:prstGeom prst="line">
            <a:avLst/>
          </a:prstGeom>
          <a:ln w="158750">
            <a:solidFill>
              <a:schemeClr val="bg1"/>
            </a:solidFill>
          </a:ln>
          <a:effectLst/>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flipH="1" flipV="1">
            <a:off x="8951930" y="1920708"/>
            <a:ext cx="13855" cy="3532909"/>
          </a:xfrm>
          <a:prstGeom prst="line">
            <a:avLst/>
          </a:prstGeom>
          <a:ln w="158750">
            <a:solidFill>
              <a:schemeClr val="bg1"/>
            </a:solidFill>
          </a:ln>
          <a:effectLst/>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a:off x="2919553" y="1792355"/>
            <a:ext cx="6144492" cy="0"/>
          </a:xfrm>
          <a:prstGeom prst="line">
            <a:avLst/>
          </a:prstGeom>
          <a:ln w="1587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8015350" y="819684"/>
            <a:ext cx="1048695" cy="900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951930" y="6581001"/>
            <a:ext cx="3212739" cy="276999"/>
          </a:xfrm>
          <a:prstGeom prst="rect">
            <a:avLst/>
          </a:prstGeom>
          <a:solidFill>
            <a:schemeClr val="bg1"/>
          </a:solidFill>
        </p:spPr>
        <p:txBody>
          <a:bodyPr wrap="none">
            <a:spAutoFit/>
          </a:bodyPr>
          <a:lstStyle/>
          <a:p>
            <a:r>
              <a:rPr lang="fr-FR" sz="1200" i="1" dirty="0" err="1">
                <a:latin typeface="Arial"/>
                <a:cs typeface="Arial"/>
              </a:rPr>
              <a:t>Beillouin</a:t>
            </a:r>
            <a:r>
              <a:rPr lang="fr-FR" sz="1200" i="1" dirty="0">
                <a:latin typeface="Arial"/>
                <a:cs typeface="Arial"/>
              </a:rPr>
              <a:t> et al., 2019  Soumis (Data in </a:t>
            </a:r>
            <a:r>
              <a:rPr lang="fr-FR" sz="1200" i="1" dirty="0" err="1">
                <a:latin typeface="Arial"/>
                <a:cs typeface="Arial"/>
              </a:rPr>
              <a:t>brief</a:t>
            </a:r>
            <a:r>
              <a:rPr lang="fr-FR" sz="1200" i="1" dirty="0">
                <a:latin typeface="Arial"/>
                <a:cs typeface="Arial"/>
              </a:rPr>
              <a:t>) </a:t>
            </a:r>
            <a:endParaRPr lang="fr-FR" sz="1200" i="1" dirty="0"/>
          </a:p>
        </p:txBody>
      </p:sp>
      <p:pic>
        <p:nvPicPr>
          <p:cNvPr id="37" name="Image 36"/>
          <p:cNvPicPr>
            <a:picLocks noChangeAspect="1"/>
          </p:cNvPicPr>
          <p:nvPr/>
        </p:nvPicPr>
        <p:blipFill rotWithShape="1">
          <a:blip r:embed="rId3"/>
          <a:srcRect t="10428" r="2466"/>
          <a:stretch/>
        </p:blipFill>
        <p:spPr>
          <a:xfrm>
            <a:off x="12803124" y="1761359"/>
            <a:ext cx="5773798" cy="4165748"/>
          </a:xfrm>
          <a:prstGeom prst="rect">
            <a:avLst/>
          </a:prstGeom>
        </p:spPr>
      </p:pic>
      <p:sp>
        <p:nvSpPr>
          <p:cNvPr id="38" name="ZoneTexte 37"/>
          <p:cNvSpPr txBox="1"/>
          <p:nvPr/>
        </p:nvSpPr>
        <p:spPr>
          <a:xfrm rot="16200000">
            <a:off x="11402703" y="3510790"/>
            <a:ext cx="2334037" cy="461665"/>
          </a:xfrm>
          <a:prstGeom prst="rect">
            <a:avLst/>
          </a:prstGeom>
          <a:solidFill>
            <a:schemeClr val="bg1"/>
          </a:solidFill>
        </p:spPr>
        <p:txBody>
          <a:bodyPr wrap="none" rtlCol="0">
            <a:spAutoFit/>
          </a:bodyPr>
          <a:lstStyle/>
          <a:p>
            <a:pPr algn="ctr"/>
            <a:r>
              <a:rPr lang="en-US" sz="2400" dirty="0"/>
              <a:t>% of total studies</a:t>
            </a:r>
          </a:p>
        </p:txBody>
      </p:sp>
      <p:sp>
        <p:nvSpPr>
          <p:cNvPr id="39" name="ZoneTexte 38"/>
          <p:cNvSpPr txBox="1"/>
          <p:nvPr/>
        </p:nvSpPr>
        <p:spPr>
          <a:xfrm>
            <a:off x="12567621" y="1689876"/>
            <a:ext cx="651139" cy="461665"/>
          </a:xfrm>
          <a:prstGeom prst="rect">
            <a:avLst/>
          </a:prstGeom>
          <a:solidFill>
            <a:schemeClr val="bg1"/>
          </a:solidFill>
        </p:spPr>
        <p:txBody>
          <a:bodyPr wrap="none" rtlCol="0">
            <a:spAutoFit/>
          </a:bodyPr>
          <a:lstStyle/>
          <a:p>
            <a:pPr algn="ctr"/>
            <a:r>
              <a:rPr lang="en-US" sz="2400"/>
              <a:t>100</a:t>
            </a:r>
          </a:p>
        </p:txBody>
      </p:sp>
      <p:sp>
        <p:nvSpPr>
          <p:cNvPr id="40" name="ZoneTexte 39"/>
          <p:cNvSpPr txBox="1"/>
          <p:nvPr/>
        </p:nvSpPr>
        <p:spPr>
          <a:xfrm>
            <a:off x="12700105" y="2511834"/>
            <a:ext cx="495649" cy="1200329"/>
          </a:xfrm>
          <a:prstGeom prst="rect">
            <a:avLst/>
          </a:prstGeom>
          <a:solidFill>
            <a:schemeClr val="bg1"/>
          </a:solidFill>
        </p:spPr>
        <p:txBody>
          <a:bodyPr wrap="none" rtlCol="0">
            <a:spAutoFit/>
          </a:bodyPr>
          <a:lstStyle/>
          <a:p>
            <a:pPr algn="ctr"/>
            <a:r>
              <a:rPr lang="en-US" sz="2400" dirty="0"/>
              <a:t>75</a:t>
            </a:r>
          </a:p>
          <a:p>
            <a:pPr algn="ctr"/>
            <a:endParaRPr lang="en-US" sz="2400" dirty="0"/>
          </a:p>
          <a:p>
            <a:pPr algn="ctr"/>
            <a:endParaRPr lang="en-US" sz="2400" dirty="0"/>
          </a:p>
        </p:txBody>
      </p:sp>
      <p:sp>
        <p:nvSpPr>
          <p:cNvPr id="41" name="ZoneTexte 40"/>
          <p:cNvSpPr txBox="1"/>
          <p:nvPr/>
        </p:nvSpPr>
        <p:spPr>
          <a:xfrm>
            <a:off x="12700105" y="3380121"/>
            <a:ext cx="495649" cy="1200329"/>
          </a:xfrm>
          <a:prstGeom prst="rect">
            <a:avLst/>
          </a:prstGeom>
          <a:solidFill>
            <a:schemeClr val="bg1"/>
          </a:solidFill>
        </p:spPr>
        <p:txBody>
          <a:bodyPr wrap="none" rtlCol="0">
            <a:spAutoFit/>
          </a:bodyPr>
          <a:lstStyle/>
          <a:p>
            <a:pPr algn="ctr"/>
            <a:r>
              <a:rPr lang="en-US" sz="2400" dirty="0"/>
              <a:t>50</a:t>
            </a:r>
          </a:p>
          <a:p>
            <a:pPr algn="ctr"/>
            <a:endParaRPr lang="en-US" sz="2400" dirty="0"/>
          </a:p>
          <a:p>
            <a:pPr algn="ctr"/>
            <a:endParaRPr lang="en-US" sz="2400" dirty="0"/>
          </a:p>
        </p:txBody>
      </p:sp>
      <p:sp>
        <p:nvSpPr>
          <p:cNvPr id="43" name="ZoneTexte 42"/>
          <p:cNvSpPr txBox="1"/>
          <p:nvPr/>
        </p:nvSpPr>
        <p:spPr>
          <a:xfrm>
            <a:off x="12816760" y="5084401"/>
            <a:ext cx="340158" cy="461665"/>
          </a:xfrm>
          <a:prstGeom prst="rect">
            <a:avLst/>
          </a:prstGeom>
          <a:solidFill>
            <a:schemeClr val="bg1"/>
          </a:solidFill>
        </p:spPr>
        <p:txBody>
          <a:bodyPr wrap="none" rtlCol="0">
            <a:spAutoFit/>
          </a:bodyPr>
          <a:lstStyle/>
          <a:p>
            <a:pPr algn="ctr"/>
            <a:r>
              <a:rPr lang="en-US" sz="2400" dirty="0"/>
              <a:t>0</a:t>
            </a:r>
          </a:p>
        </p:txBody>
      </p:sp>
      <p:sp>
        <p:nvSpPr>
          <p:cNvPr id="44" name="ZoneTexte 43"/>
          <p:cNvSpPr txBox="1"/>
          <p:nvPr/>
        </p:nvSpPr>
        <p:spPr>
          <a:xfrm>
            <a:off x="14676043" y="6071230"/>
            <a:ext cx="2512419" cy="461665"/>
          </a:xfrm>
          <a:prstGeom prst="rect">
            <a:avLst/>
          </a:prstGeom>
          <a:solidFill>
            <a:schemeClr val="bg1"/>
          </a:solidFill>
        </p:spPr>
        <p:txBody>
          <a:bodyPr wrap="none" rtlCol="0">
            <a:spAutoFit/>
          </a:bodyPr>
          <a:lstStyle/>
          <a:p>
            <a:pPr algn="ctr"/>
            <a:r>
              <a:rPr lang="en-US" sz="2400" dirty="0"/>
              <a:t>Year of publication</a:t>
            </a:r>
          </a:p>
        </p:txBody>
      </p:sp>
      <p:sp>
        <p:nvSpPr>
          <p:cNvPr id="45" name="ZoneTexte 44"/>
          <p:cNvSpPr txBox="1"/>
          <p:nvPr/>
        </p:nvSpPr>
        <p:spPr>
          <a:xfrm>
            <a:off x="13820435" y="5625908"/>
            <a:ext cx="806632" cy="461665"/>
          </a:xfrm>
          <a:prstGeom prst="rect">
            <a:avLst/>
          </a:prstGeom>
          <a:solidFill>
            <a:schemeClr val="bg1"/>
          </a:solidFill>
        </p:spPr>
        <p:txBody>
          <a:bodyPr wrap="none" rtlCol="0">
            <a:spAutoFit/>
          </a:bodyPr>
          <a:lstStyle/>
          <a:p>
            <a:pPr algn="ctr"/>
            <a:r>
              <a:rPr lang="en-US" sz="2400" dirty="0"/>
              <a:t>1950</a:t>
            </a:r>
          </a:p>
        </p:txBody>
      </p:sp>
      <p:sp>
        <p:nvSpPr>
          <p:cNvPr id="46" name="ZoneTexte 45"/>
          <p:cNvSpPr txBox="1"/>
          <p:nvPr/>
        </p:nvSpPr>
        <p:spPr>
          <a:xfrm>
            <a:off x="15081869" y="5644421"/>
            <a:ext cx="1426994" cy="461665"/>
          </a:xfrm>
          <a:prstGeom prst="rect">
            <a:avLst/>
          </a:prstGeom>
          <a:solidFill>
            <a:schemeClr val="bg1"/>
          </a:solidFill>
        </p:spPr>
        <p:txBody>
          <a:bodyPr wrap="none" rtlCol="0">
            <a:spAutoFit/>
          </a:bodyPr>
          <a:lstStyle/>
          <a:p>
            <a:pPr algn="ctr"/>
            <a:r>
              <a:rPr lang="en-US" sz="2400" dirty="0"/>
              <a:t>     1975    </a:t>
            </a:r>
          </a:p>
        </p:txBody>
      </p:sp>
      <p:sp>
        <p:nvSpPr>
          <p:cNvPr id="47" name="ZoneTexte 46"/>
          <p:cNvSpPr txBox="1"/>
          <p:nvPr/>
        </p:nvSpPr>
        <p:spPr>
          <a:xfrm>
            <a:off x="16896742" y="5644420"/>
            <a:ext cx="806632" cy="461665"/>
          </a:xfrm>
          <a:prstGeom prst="rect">
            <a:avLst/>
          </a:prstGeom>
          <a:solidFill>
            <a:schemeClr val="bg1"/>
          </a:solidFill>
        </p:spPr>
        <p:txBody>
          <a:bodyPr wrap="none" rtlCol="0">
            <a:spAutoFit/>
          </a:bodyPr>
          <a:lstStyle/>
          <a:p>
            <a:pPr algn="ctr"/>
            <a:r>
              <a:rPr lang="en-US" sz="2400" dirty="0"/>
              <a:t>2000</a:t>
            </a:r>
          </a:p>
        </p:txBody>
      </p:sp>
      <p:pic>
        <p:nvPicPr>
          <p:cNvPr id="9" name="Image 8">
            <a:extLst>
              <a:ext uri="{FF2B5EF4-FFF2-40B4-BE49-F238E27FC236}">
                <a16:creationId xmlns:a16="http://schemas.microsoft.com/office/drawing/2014/main" id="{5F7C203B-9F4E-5444-A3EB-8D1CFD46AE2D}"/>
              </a:ext>
            </a:extLst>
          </p:cNvPr>
          <p:cNvPicPr>
            <a:picLocks noChangeAspect="1"/>
          </p:cNvPicPr>
          <p:nvPr/>
        </p:nvPicPr>
        <p:blipFill>
          <a:blip r:embed="rId4"/>
          <a:stretch>
            <a:fillRect/>
          </a:stretch>
        </p:blipFill>
        <p:spPr>
          <a:xfrm>
            <a:off x="2186016" y="946055"/>
            <a:ext cx="7188200" cy="5397500"/>
          </a:xfrm>
          <a:prstGeom prst="rect">
            <a:avLst/>
          </a:prstGeom>
        </p:spPr>
      </p:pic>
    </p:spTree>
    <p:extLst>
      <p:ext uri="{BB962C8B-B14F-4D97-AF65-F5344CB8AC3E}">
        <p14:creationId xmlns:p14="http://schemas.microsoft.com/office/powerpoint/2010/main" val="150415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p:cNvCxnSpPr/>
          <p:nvPr/>
        </p:nvCxnSpPr>
        <p:spPr>
          <a:xfrm flipV="1">
            <a:off x="-1624078" y="601010"/>
            <a:ext cx="9695710" cy="8987"/>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83812" y="185389"/>
            <a:ext cx="11192609" cy="523220"/>
          </a:xfrm>
          <a:prstGeom prst="rect">
            <a:avLst/>
          </a:prstGeom>
        </p:spPr>
        <p:txBody>
          <a:bodyPr wrap="square">
            <a:spAutoFit/>
          </a:bodyPr>
          <a:lstStyle/>
          <a:p>
            <a:r>
              <a:rPr lang="fr-FR" sz="2800" b="1" dirty="0" err="1">
                <a:solidFill>
                  <a:srgbClr val="265C9F"/>
                </a:solidFill>
                <a:latin typeface="Century Gothic" charset="0"/>
                <a:ea typeface="Century Gothic" charset="0"/>
                <a:cs typeface="Century Gothic" charset="0"/>
              </a:rPr>
              <a:t>Geographical</a:t>
            </a:r>
            <a:r>
              <a:rPr lang="fr-FR" sz="2800" b="1" dirty="0">
                <a:solidFill>
                  <a:srgbClr val="265C9F"/>
                </a:solidFill>
                <a:latin typeface="Century Gothic" charset="0"/>
                <a:ea typeface="Century Gothic" charset="0"/>
                <a:cs typeface="Century Gothic" charset="0"/>
              </a:rPr>
              <a:t> distribution of </a:t>
            </a:r>
            <a:r>
              <a:rPr lang="fr-FR" sz="2800" b="1" dirty="0" err="1">
                <a:solidFill>
                  <a:srgbClr val="265C9F"/>
                </a:solidFill>
                <a:latin typeface="Century Gothic" charset="0"/>
                <a:ea typeface="Century Gothic" charset="0"/>
                <a:cs typeface="Century Gothic" charset="0"/>
              </a:rPr>
              <a:t>individual</a:t>
            </a:r>
            <a:r>
              <a:rPr lang="fr-FR" sz="2800" b="1" dirty="0">
                <a:solidFill>
                  <a:srgbClr val="265C9F"/>
                </a:solidFill>
                <a:latin typeface="Century Gothic" charset="0"/>
                <a:ea typeface="Century Gothic" charset="0"/>
                <a:cs typeface="Century Gothic" charset="0"/>
              </a:rPr>
              <a:t> </a:t>
            </a:r>
            <a:r>
              <a:rPr lang="fr-FR" sz="2800" b="1" dirty="0" err="1">
                <a:solidFill>
                  <a:srgbClr val="265C9F"/>
                </a:solidFill>
                <a:latin typeface="Century Gothic" charset="0"/>
                <a:ea typeface="Century Gothic" charset="0"/>
                <a:cs typeface="Century Gothic" charset="0"/>
              </a:rPr>
              <a:t>studies</a:t>
            </a:r>
            <a:endParaRPr lang="fr-FR" sz="2800" b="1" dirty="0"/>
          </a:p>
        </p:txBody>
      </p:sp>
      <p:sp>
        <p:nvSpPr>
          <p:cNvPr id="18" name="Espace réservé du numéro de diapositive 1"/>
          <p:cNvSpPr>
            <a:spLocks noGrp="1"/>
          </p:cNvSpPr>
          <p:nvPr>
            <p:ph type="sldNum" sz="quarter" idx="12"/>
          </p:nvPr>
        </p:nvSpPr>
        <p:spPr>
          <a:xfrm>
            <a:off x="9122181" y="6117264"/>
            <a:ext cx="2743200" cy="365125"/>
          </a:xfrm>
        </p:spPr>
        <p:txBody>
          <a:bodyPr/>
          <a:lstStyle/>
          <a:p>
            <a:fld id="{70D0BFDF-69CD-404D-A0CD-736B996C4998}" type="slidenum">
              <a:rPr lang="fr-FR" sz="2800" smtClean="0"/>
              <a:t>23</a:t>
            </a:fld>
            <a:endParaRPr lang="fr-FR" sz="2800" dirty="0"/>
          </a:p>
        </p:txBody>
      </p:sp>
      <p:sp>
        <p:nvSpPr>
          <p:cNvPr id="30" name="Rectangle 29"/>
          <p:cNvSpPr/>
          <p:nvPr/>
        </p:nvSpPr>
        <p:spPr>
          <a:xfrm>
            <a:off x="3790629" y="4071234"/>
            <a:ext cx="105604" cy="14726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5201943" y="5160362"/>
            <a:ext cx="449008" cy="535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p:cNvSpPr/>
          <p:nvPr/>
        </p:nvSpPr>
        <p:spPr>
          <a:xfrm>
            <a:off x="4963278" y="3623871"/>
            <a:ext cx="947303" cy="535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8681570" y="2245087"/>
            <a:ext cx="2081900" cy="483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382543" y="2167034"/>
            <a:ext cx="1076973" cy="611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p:cNvSpPr/>
          <p:nvPr/>
        </p:nvSpPr>
        <p:spPr>
          <a:xfrm>
            <a:off x="843539" y="3371949"/>
            <a:ext cx="2612585" cy="1850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rot="638094">
            <a:off x="4963278" y="3411050"/>
            <a:ext cx="238665" cy="2102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BB0A9C59-3D63-2745-A188-7513BA201262}"/>
              </a:ext>
            </a:extLst>
          </p:cNvPr>
          <p:cNvPicPr>
            <a:picLocks noChangeAspect="1"/>
          </p:cNvPicPr>
          <p:nvPr/>
        </p:nvPicPr>
        <p:blipFill>
          <a:blip r:embed="rId3"/>
          <a:stretch>
            <a:fillRect/>
          </a:stretch>
        </p:blipFill>
        <p:spPr>
          <a:xfrm>
            <a:off x="675713" y="-1075117"/>
            <a:ext cx="10469736" cy="10469736"/>
          </a:xfrm>
          <a:prstGeom prst="rect">
            <a:avLst/>
          </a:prstGeom>
        </p:spPr>
      </p:pic>
      <p:sp>
        <p:nvSpPr>
          <p:cNvPr id="5" name="ZoneTexte 4">
            <a:extLst>
              <a:ext uri="{FF2B5EF4-FFF2-40B4-BE49-F238E27FC236}">
                <a16:creationId xmlns:a16="http://schemas.microsoft.com/office/drawing/2014/main" id="{A8D4D2C8-5690-1543-94DC-66BB3C3A2D3E}"/>
              </a:ext>
            </a:extLst>
          </p:cNvPr>
          <p:cNvSpPr txBox="1"/>
          <p:nvPr/>
        </p:nvSpPr>
        <p:spPr>
          <a:xfrm>
            <a:off x="3456124" y="1689652"/>
            <a:ext cx="301686" cy="369332"/>
          </a:xfrm>
          <a:prstGeom prst="rect">
            <a:avLst/>
          </a:prstGeom>
          <a:noFill/>
        </p:spPr>
        <p:txBody>
          <a:bodyPr wrap="none" rtlCol="0">
            <a:spAutoFit/>
          </a:bodyPr>
          <a:lstStyle/>
          <a:p>
            <a:r>
              <a:rPr lang="fr-FR" dirty="0"/>
              <a:t>1</a:t>
            </a:r>
          </a:p>
        </p:txBody>
      </p:sp>
      <p:sp>
        <p:nvSpPr>
          <p:cNvPr id="6" name="Rectangle 5">
            <a:extLst>
              <a:ext uri="{FF2B5EF4-FFF2-40B4-BE49-F238E27FC236}">
                <a16:creationId xmlns:a16="http://schemas.microsoft.com/office/drawing/2014/main" id="{06298337-120B-6B4E-B821-1B45746B2B83}"/>
              </a:ext>
            </a:extLst>
          </p:cNvPr>
          <p:cNvSpPr/>
          <p:nvPr/>
        </p:nvSpPr>
        <p:spPr>
          <a:xfrm>
            <a:off x="2471641" y="1610608"/>
            <a:ext cx="6877879" cy="535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75A0A100-9C56-C746-8881-15EF87EBEBCC}"/>
              </a:ext>
            </a:extLst>
          </p:cNvPr>
          <p:cNvSpPr/>
          <p:nvPr/>
        </p:nvSpPr>
        <p:spPr>
          <a:xfrm>
            <a:off x="2624041" y="1763008"/>
            <a:ext cx="6877879" cy="535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C59882F-5BD7-5349-BCB3-4DA234AD867E}"/>
              </a:ext>
            </a:extLst>
          </p:cNvPr>
          <p:cNvSpPr txBox="1"/>
          <p:nvPr/>
        </p:nvSpPr>
        <p:spPr>
          <a:xfrm>
            <a:off x="3456124" y="1551073"/>
            <a:ext cx="301686" cy="369332"/>
          </a:xfrm>
          <a:prstGeom prst="rect">
            <a:avLst/>
          </a:prstGeom>
          <a:noFill/>
        </p:spPr>
        <p:txBody>
          <a:bodyPr wrap="none" rtlCol="0">
            <a:spAutoFit/>
          </a:bodyPr>
          <a:lstStyle/>
          <a:p>
            <a:r>
              <a:rPr lang="fr-FR" dirty="0"/>
              <a:t>1</a:t>
            </a:r>
          </a:p>
        </p:txBody>
      </p:sp>
      <p:sp>
        <p:nvSpPr>
          <p:cNvPr id="22" name="ZoneTexte 21">
            <a:extLst>
              <a:ext uri="{FF2B5EF4-FFF2-40B4-BE49-F238E27FC236}">
                <a16:creationId xmlns:a16="http://schemas.microsoft.com/office/drawing/2014/main" id="{75ED0BC5-790A-AB45-B711-E9C6897B42DB}"/>
              </a:ext>
            </a:extLst>
          </p:cNvPr>
          <p:cNvSpPr txBox="1"/>
          <p:nvPr/>
        </p:nvSpPr>
        <p:spPr>
          <a:xfrm>
            <a:off x="4812435" y="1565661"/>
            <a:ext cx="301686" cy="369332"/>
          </a:xfrm>
          <a:prstGeom prst="rect">
            <a:avLst/>
          </a:prstGeom>
          <a:noFill/>
        </p:spPr>
        <p:txBody>
          <a:bodyPr wrap="none" rtlCol="0">
            <a:spAutoFit/>
          </a:bodyPr>
          <a:lstStyle/>
          <a:p>
            <a:r>
              <a:rPr lang="fr-FR" dirty="0"/>
              <a:t>7</a:t>
            </a:r>
          </a:p>
        </p:txBody>
      </p:sp>
      <p:sp>
        <p:nvSpPr>
          <p:cNvPr id="23" name="ZoneTexte 22">
            <a:extLst>
              <a:ext uri="{FF2B5EF4-FFF2-40B4-BE49-F238E27FC236}">
                <a16:creationId xmlns:a16="http://schemas.microsoft.com/office/drawing/2014/main" id="{240258B7-9B11-6B40-B5F7-FDF7F7084664}"/>
              </a:ext>
            </a:extLst>
          </p:cNvPr>
          <p:cNvSpPr txBox="1"/>
          <p:nvPr/>
        </p:nvSpPr>
        <p:spPr>
          <a:xfrm>
            <a:off x="6183329" y="1565661"/>
            <a:ext cx="418704" cy="369332"/>
          </a:xfrm>
          <a:prstGeom prst="rect">
            <a:avLst/>
          </a:prstGeom>
          <a:noFill/>
        </p:spPr>
        <p:txBody>
          <a:bodyPr wrap="none" rtlCol="0">
            <a:spAutoFit/>
          </a:bodyPr>
          <a:lstStyle/>
          <a:p>
            <a:r>
              <a:rPr lang="fr-FR" dirty="0"/>
              <a:t>55</a:t>
            </a:r>
          </a:p>
        </p:txBody>
      </p:sp>
      <p:sp>
        <p:nvSpPr>
          <p:cNvPr id="24" name="ZoneTexte 23">
            <a:extLst>
              <a:ext uri="{FF2B5EF4-FFF2-40B4-BE49-F238E27FC236}">
                <a16:creationId xmlns:a16="http://schemas.microsoft.com/office/drawing/2014/main" id="{1118A12C-5E8A-7F45-95BB-D9DE03D3C948}"/>
              </a:ext>
            </a:extLst>
          </p:cNvPr>
          <p:cNvSpPr txBox="1"/>
          <p:nvPr/>
        </p:nvSpPr>
        <p:spPr>
          <a:xfrm>
            <a:off x="7557072" y="1564431"/>
            <a:ext cx="535724" cy="369332"/>
          </a:xfrm>
          <a:prstGeom prst="rect">
            <a:avLst/>
          </a:prstGeom>
          <a:noFill/>
        </p:spPr>
        <p:txBody>
          <a:bodyPr wrap="none" rtlCol="0">
            <a:spAutoFit/>
          </a:bodyPr>
          <a:lstStyle/>
          <a:p>
            <a:r>
              <a:rPr lang="fr-FR" dirty="0"/>
              <a:t>400</a:t>
            </a:r>
          </a:p>
        </p:txBody>
      </p:sp>
      <p:sp>
        <p:nvSpPr>
          <p:cNvPr id="25" name="ZoneTexte 24">
            <a:extLst>
              <a:ext uri="{FF2B5EF4-FFF2-40B4-BE49-F238E27FC236}">
                <a16:creationId xmlns:a16="http://schemas.microsoft.com/office/drawing/2014/main" id="{DA410491-E58A-CF47-A3AE-3DEE2DE2EF9E}"/>
              </a:ext>
            </a:extLst>
          </p:cNvPr>
          <p:cNvSpPr txBox="1"/>
          <p:nvPr/>
        </p:nvSpPr>
        <p:spPr>
          <a:xfrm>
            <a:off x="3488943" y="945175"/>
            <a:ext cx="2423292" cy="369332"/>
          </a:xfrm>
          <a:prstGeom prst="rect">
            <a:avLst/>
          </a:prstGeom>
          <a:noFill/>
        </p:spPr>
        <p:txBody>
          <a:bodyPr wrap="none" rtlCol="0">
            <a:spAutoFit/>
          </a:bodyPr>
          <a:lstStyle/>
          <a:p>
            <a:r>
              <a:rPr lang="fr-FR" dirty="0" err="1"/>
              <a:t>Number</a:t>
            </a:r>
            <a:r>
              <a:rPr lang="fr-FR" dirty="0"/>
              <a:t> of </a:t>
            </a:r>
            <a:r>
              <a:rPr lang="fr-FR" dirty="0" err="1"/>
              <a:t>experiments</a:t>
            </a:r>
            <a:endParaRPr lang="fr-FR" dirty="0"/>
          </a:p>
        </p:txBody>
      </p:sp>
      <p:sp>
        <p:nvSpPr>
          <p:cNvPr id="26" name="Rectangle 25">
            <a:extLst>
              <a:ext uri="{FF2B5EF4-FFF2-40B4-BE49-F238E27FC236}">
                <a16:creationId xmlns:a16="http://schemas.microsoft.com/office/drawing/2014/main" id="{FA0D5914-CBD4-8D4D-8C93-F76DF6E197B5}"/>
              </a:ext>
            </a:extLst>
          </p:cNvPr>
          <p:cNvSpPr/>
          <p:nvPr/>
        </p:nvSpPr>
        <p:spPr>
          <a:xfrm>
            <a:off x="1967435" y="1243618"/>
            <a:ext cx="1486429" cy="535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64481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p:cNvCxnSpPr/>
          <p:nvPr/>
        </p:nvCxnSpPr>
        <p:spPr>
          <a:xfrm flipV="1">
            <a:off x="-1624078" y="601010"/>
            <a:ext cx="9695710" cy="8987"/>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83812" y="185389"/>
            <a:ext cx="11192609" cy="523220"/>
          </a:xfrm>
          <a:prstGeom prst="rect">
            <a:avLst/>
          </a:prstGeom>
        </p:spPr>
        <p:txBody>
          <a:bodyPr wrap="square">
            <a:spAutoFit/>
          </a:bodyPr>
          <a:lstStyle/>
          <a:p>
            <a:r>
              <a:rPr lang="fr-FR" sz="2800" b="1" dirty="0" err="1">
                <a:solidFill>
                  <a:srgbClr val="265C9F"/>
                </a:solidFill>
                <a:latin typeface="Century Gothic" charset="0"/>
                <a:ea typeface="Century Gothic" charset="0"/>
                <a:cs typeface="Century Gothic" charset="0"/>
              </a:rPr>
              <a:t>Geographical</a:t>
            </a:r>
            <a:r>
              <a:rPr lang="fr-FR" sz="2800" b="1" dirty="0">
                <a:solidFill>
                  <a:srgbClr val="265C9F"/>
                </a:solidFill>
                <a:latin typeface="Century Gothic" charset="0"/>
                <a:ea typeface="Century Gothic" charset="0"/>
                <a:cs typeface="Century Gothic" charset="0"/>
              </a:rPr>
              <a:t> distribution of </a:t>
            </a:r>
            <a:r>
              <a:rPr lang="fr-FR" sz="2800" b="1" dirty="0" err="1">
                <a:solidFill>
                  <a:srgbClr val="265C9F"/>
                </a:solidFill>
                <a:latin typeface="Century Gothic" charset="0"/>
                <a:ea typeface="Century Gothic" charset="0"/>
                <a:cs typeface="Century Gothic" charset="0"/>
              </a:rPr>
              <a:t>individual</a:t>
            </a:r>
            <a:r>
              <a:rPr lang="fr-FR" sz="2800" b="1" dirty="0">
                <a:solidFill>
                  <a:srgbClr val="265C9F"/>
                </a:solidFill>
                <a:latin typeface="Century Gothic" charset="0"/>
                <a:ea typeface="Century Gothic" charset="0"/>
                <a:cs typeface="Century Gothic" charset="0"/>
              </a:rPr>
              <a:t> </a:t>
            </a:r>
            <a:r>
              <a:rPr lang="fr-FR" sz="2800" b="1" dirty="0" err="1">
                <a:solidFill>
                  <a:srgbClr val="265C9F"/>
                </a:solidFill>
                <a:latin typeface="Century Gothic" charset="0"/>
                <a:ea typeface="Century Gothic" charset="0"/>
                <a:cs typeface="Century Gothic" charset="0"/>
              </a:rPr>
              <a:t>studies</a:t>
            </a:r>
            <a:r>
              <a:rPr lang="fr-FR" sz="2800" b="1" dirty="0">
                <a:solidFill>
                  <a:srgbClr val="265C9F"/>
                </a:solidFill>
                <a:latin typeface="Century Gothic" charset="0"/>
                <a:ea typeface="Century Gothic" charset="0"/>
                <a:cs typeface="Century Gothic" charset="0"/>
              </a:rPr>
              <a:t> </a:t>
            </a:r>
            <a:r>
              <a:rPr lang="fr-FR" sz="2800" b="1" dirty="0">
                <a:solidFill>
                  <a:srgbClr val="FF0000"/>
                </a:solidFill>
                <a:latin typeface="Century Gothic" charset="0"/>
                <a:ea typeface="Century Gothic" charset="0"/>
                <a:cs typeface="Century Gothic" charset="0"/>
              </a:rPr>
              <a:t>(option B)</a:t>
            </a:r>
            <a:endParaRPr lang="fr-FR" sz="2800" b="1" dirty="0">
              <a:solidFill>
                <a:srgbClr val="FF0000"/>
              </a:solidFill>
            </a:endParaRPr>
          </a:p>
        </p:txBody>
      </p:sp>
      <p:sp>
        <p:nvSpPr>
          <p:cNvPr id="18" name="Espace réservé du numéro de diapositive 1"/>
          <p:cNvSpPr>
            <a:spLocks noGrp="1"/>
          </p:cNvSpPr>
          <p:nvPr>
            <p:ph type="sldNum" sz="quarter" idx="12"/>
          </p:nvPr>
        </p:nvSpPr>
        <p:spPr>
          <a:xfrm>
            <a:off x="9122181" y="6117264"/>
            <a:ext cx="2743200" cy="365125"/>
          </a:xfrm>
        </p:spPr>
        <p:txBody>
          <a:bodyPr/>
          <a:lstStyle/>
          <a:p>
            <a:fld id="{70D0BFDF-69CD-404D-A0CD-736B996C4998}" type="slidenum">
              <a:rPr lang="fr-FR" sz="2800" smtClean="0"/>
              <a:t>24</a:t>
            </a:fld>
            <a:endParaRPr lang="fr-FR" sz="2800" dirty="0"/>
          </a:p>
        </p:txBody>
      </p:sp>
      <p:sp>
        <p:nvSpPr>
          <p:cNvPr id="30" name="Rectangle 29"/>
          <p:cNvSpPr/>
          <p:nvPr/>
        </p:nvSpPr>
        <p:spPr>
          <a:xfrm>
            <a:off x="3790629" y="4071234"/>
            <a:ext cx="105604" cy="14726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5201943" y="5160362"/>
            <a:ext cx="449008" cy="535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p:cNvSpPr/>
          <p:nvPr/>
        </p:nvSpPr>
        <p:spPr>
          <a:xfrm>
            <a:off x="4963278" y="3623871"/>
            <a:ext cx="947303" cy="535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8681570" y="2245087"/>
            <a:ext cx="2081900" cy="483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382543" y="2167034"/>
            <a:ext cx="1076973" cy="611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p:cNvSpPr/>
          <p:nvPr/>
        </p:nvSpPr>
        <p:spPr>
          <a:xfrm>
            <a:off x="843539" y="3371949"/>
            <a:ext cx="2612585" cy="1850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rot="638094">
            <a:off x="4963278" y="3411050"/>
            <a:ext cx="238665" cy="2102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6298337-120B-6B4E-B821-1B45746B2B83}"/>
              </a:ext>
            </a:extLst>
          </p:cNvPr>
          <p:cNvSpPr/>
          <p:nvPr/>
        </p:nvSpPr>
        <p:spPr>
          <a:xfrm>
            <a:off x="2471641" y="1610608"/>
            <a:ext cx="6877879" cy="535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a:extLst>
              <a:ext uri="{FF2B5EF4-FFF2-40B4-BE49-F238E27FC236}">
                <a16:creationId xmlns:a16="http://schemas.microsoft.com/office/drawing/2014/main" id="{75A0A100-9C56-C746-8881-15EF87EBEBCC}"/>
              </a:ext>
            </a:extLst>
          </p:cNvPr>
          <p:cNvSpPr/>
          <p:nvPr/>
        </p:nvSpPr>
        <p:spPr>
          <a:xfrm>
            <a:off x="2624041" y="1763008"/>
            <a:ext cx="6877879" cy="535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FA0D5914-CBD4-8D4D-8C93-F76DF6E197B5}"/>
              </a:ext>
            </a:extLst>
          </p:cNvPr>
          <p:cNvSpPr/>
          <p:nvPr/>
        </p:nvSpPr>
        <p:spPr>
          <a:xfrm>
            <a:off x="1967435" y="1243618"/>
            <a:ext cx="1486429" cy="535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503EC5ED-0B03-1340-8FE4-5BB9F7920B28}"/>
              </a:ext>
            </a:extLst>
          </p:cNvPr>
          <p:cNvPicPr>
            <a:picLocks noChangeAspect="1"/>
          </p:cNvPicPr>
          <p:nvPr/>
        </p:nvPicPr>
        <p:blipFill rotWithShape="1">
          <a:blip r:embed="rId3"/>
          <a:srcRect t="25707" b="27365"/>
          <a:stretch/>
        </p:blipFill>
        <p:spPr>
          <a:xfrm>
            <a:off x="578547" y="1239288"/>
            <a:ext cx="10664065" cy="5004392"/>
          </a:xfrm>
          <a:prstGeom prst="rect">
            <a:avLst/>
          </a:prstGeom>
        </p:spPr>
      </p:pic>
    </p:spTree>
    <p:extLst>
      <p:ext uri="{BB962C8B-B14F-4D97-AF65-F5344CB8AC3E}">
        <p14:creationId xmlns:p14="http://schemas.microsoft.com/office/powerpoint/2010/main" val="475212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p:cNvCxnSpPr/>
          <p:nvPr/>
        </p:nvCxnSpPr>
        <p:spPr>
          <a:xfrm flipV="1">
            <a:off x="-292499" y="609600"/>
            <a:ext cx="4321093" cy="398"/>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83812" y="185389"/>
            <a:ext cx="11192609" cy="954107"/>
          </a:xfrm>
          <a:prstGeom prst="rect">
            <a:avLst/>
          </a:prstGeom>
        </p:spPr>
        <p:txBody>
          <a:bodyPr wrap="square">
            <a:spAutoFit/>
          </a:bodyPr>
          <a:lstStyle/>
          <a:p>
            <a:r>
              <a:rPr lang="fr-FR" sz="2800" b="1" dirty="0">
                <a:solidFill>
                  <a:srgbClr val="265C9F"/>
                </a:solidFill>
                <a:latin typeface="Century Gothic" charset="0"/>
                <a:ea typeface="Century Gothic" charset="0"/>
                <a:cs typeface="Century Gothic" charset="0"/>
              </a:rPr>
              <a:t>Type of diversification </a:t>
            </a:r>
          </a:p>
          <a:p>
            <a:r>
              <a:rPr lang="fr-FR" sz="2800" b="1" dirty="0">
                <a:solidFill>
                  <a:srgbClr val="FF0000"/>
                </a:solidFill>
                <a:latin typeface="Century Gothic" charset="0"/>
                <a:ea typeface="Century Gothic" charset="0"/>
                <a:cs typeface="Century Gothic" charset="0"/>
              </a:rPr>
              <a:t>(Pas réactualisé)</a:t>
            </a:r>
            <a:r>
              <a:rPr lang="fr-FR" sz="2800" b="1" dirty="0">
                <a:solidFill>
                  <a:srgbClr val="265C9F"/>
                </a:solidFill>
                <a:latin typeface="Century Gothic" charset="0"/>
                <a:ea typeface="Century Gothic" charset="0"/>
                <a:cs typeface="Century Gothic" charset="0"/>
              </a:rPr>
              <a:t> </a:t>
            </a:r>
            <a:endParaRPr lang="fr-FR" sz="2800" b="1" dirty="0"/>
          </a:p>
        </p:txBody>
      </p:sp>
      <p:sp>
        <p:nvSpPr>
          <p:cNvPr id="18" name="Espace réservé du numéro de diapositive 1"/>
          <p:cNvSpPr>
            <a:spLocks noGrp="1"/>
          </p:cNvSpPr>
          <p:nvPr>
            <p:ph type="sldNum" sz="quarter" idx="12"/>
          </p:nvPr>
        </p:nvSpPr>
        <p:spPr>
          <a:xfrm>
            <a:off x="9122181" y="6117264"/>
            <a:ext cx="2743200" cy="365125"/>
          </a:xfrm>
        </p:spPr>
        <p:txBody>
          <a:bodyPr/>
          <a:lstStyle/>
          <a:p>
            <a:fld id="{70D0BFDF-69CD-404D-A0CD-736B996C4998}" type="slidenum">
              <a:rPr lang="fr-FR" sz="2800" smtClean="0"/>
              <a:t>25</a:t>
            </a:fld>
            <a:endParaRPr lang="fr-FR" sz="2800" dirty="0"/>
          </a:p>
        </p:txBody>
      </p:sp>
      <p:sp>
        <p:nvSpPr>
          <p:cNvPr id="30" name="Rectangle 29"/>
          <p:cNvSpPr/>
          <p:nvPr/>
        </p:nvSpPr>
        <p:spPr>
          <a:xfrm>
            <a:off x="3790629" y="4071234"/>
            <a:ext cx="105604" cy="14726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5201943" y="5160362"/>
            <a:ext cx="449008" cy="535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p:cNvSpPr/>
          <p:nvPr/>
        </p:nvSpPr>
        <p:spPr>
          <a:xfrm>
            <a:off x="4963278" y="3623871"/>
            <a:ext cx="947303" cy="535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8951930" y="6581001"/>
            <a:ext cx="3212739" cy="276999"/>
          </a:xfrm>
          <a:prstGeom prst="rect">
            <a:avLst/>
          </a:prstGeom>
          <a:solidFill>
            <a:schemeClr val="bg1"/>
          </a:solidFill>
        </p:spPr>
        <p:txBody>
          <a:bodyPr wrap="none">
            <a:spAutoFit/>
          </a:bodyPr>
          <a:lstStyle/>
          <a:p>
            <a:r>
              <a:rPr lang="fr-FR" sz="1200" i="1" dirty="0" err="1">
                <a:latin typeface="Arial"/>
                <a:cs typeface="Arial"/>
              </a:rPr>
              <a:t>Beillouin</a:t>
            </a:r>
            <a:r>
              <a:rPr lang="fr-FR" sz="1200" i="1" dirty="0">
                <a:latin typeface="Arial"/>
                <a:cs typeface="Arial"/>
              </a:rPr>
              <a:t> et al., 2019  Soumis (Data in </a:t>
            </a:r>
            <a:r>
              <a:rPr lang="fr-FR" sz="1200" i="1" dirty="0" err="1">
                <a:latin typeface="Arial"/>
                <a:cs typeface="Arial"/>
              </a:rPr>
              <a:t>brief</a:t>
            </a:r>
            <a:r>
              <a:rPr lang="fr-FR" sz="1200" i="1" dirty="0">
                <a:latin typeface="Arial"/>
                <a:cs typeface="Arial"/>
              </a:rPr>
              <a:t>) </a:t>
            </a:r>
            <a:endParaRPr lang="fr-FR" sz="1200" i="1" dirty="0"/>
          </a:p>
        </p:txBody>
      </p:sp>
      <p:sp>
        <p:nvSpPr>
          <p:cNvPr id="36" name="Rectangle 35"/>
          <p:cNvSpPr/>
          <p:nvPr/>
        </p:nvSpPr>
        <p:spPr>
          <a:xfrm>
            <a:off x="8681570" y="2245087"/>
            <a:ext cx="2081900" cy="483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382543" y="2167034"/>
            <a:ext cx="1076973" cy="611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p:cNvSpPr/>
          <p:nvPr/>
        </p:nvSpPr>
        <p:spPr>
          <a:xfrm>
            <a:off x="757582" y="3547214"/>
            <a:ext cx="2612585" cy="1850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rot="638094">
            <a:off x="4963278" y="3411050"/>
            <a:ext cx="238665" cy="2102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 14"/>
          <p:cNvPicPr>
            <a:picLocks noChangeAspect="1"/>
          </p:cNvPicPr>
          <p:nvPr/>
        </p:nvPicPr>
        <p:blipFill rotWithShape="1">
          <a:blip r:embed="rId3">
            <a:extLst>
              <a:ext uri="{28A0092B-C50C-407E-A947-70E740481C1C}">
                <a14:useLocalDpi xmlns:a14="http://schemas.microsoft.com/office/drawing/2010/main" val="0"/>
              </a:ext>
            </a:extLst>
          </a:blip>
          <a:srcRect l="1712" t="24555" r="2429" b="12547"/>
          <a:stretch/>
        </p:blipFill>
        <p:spPr>
          <a:xfrm>
            <a:off x="3056173" y="38907"/>
            <a:ext cx="9015166" cy="7169927"/>
          </a:xfrm>
          <a:prstGeom prst="rect">
            <a:avLst/>
          </a:prstGeom>
        </p:spPr>
      </p:pic>
      <p:pic>
        <p:nvPicPr>
          <p:cNvPr id="20" name="Image 19"/>
          <p:cNvPicPr>
            <a:picLocks noChangeAspect="1"/>
          </p:cNvPicPr>
          <p:nvPr/>
        </p:nvPicPr>
        <p:blipFill rotWithShape="1">
          <a:blip r:embed="rId3">
            <a:extLst>
              <a:ext uri="{28A0092B-C50C-407E-A947-70E740481C1C}">
                <a14:useLocalDpi xmlns:a14="http://schemas.microsoft.com/office/drawing/2010/main" val="0"/>
              </a:ext>
            </a:extLst>
          </a:blip>
          <a:srcRect t="82966" r="71221"/>
          <a:stretch/>
        </p:blipFill>
        <p:spPr>
          <a:xfrm>
            <a:off x="-201523" y="4444943"/>
            <a:ext cx="3589745" cy="2717864"/>
          </a:xfrm>
          <a:prstGeom prst="rect">
            <a:avLst/>
          </a:prstGeom>
        </p:spPr>
      </p:pic>
      <p:sp>
        <p:nvSpPr>
          <p:cNvPr id="21" name="Rectangle 20"/>
          <p:cNvSpPr/>
          <p:nvPr/>
        </p:nvSpPr>
        <p:spPr>
          <a:xfrm>
            <a:off x="2484919" y="4346332"/>
            <a:ext cx="1048695" cy="537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ZoneTexte 21"/>
          <p:cNvSpPr txBox="1"/>
          <p:nvPr/>
        </p:nvSpPr>
        <p:spPr>
          <a:xfrm>
            <a:off x="2825821" y="1339056"/>
            <a:ext cx="2330638" cy="400110"/>
          </a:xfrm>
          <a:prstGeom prst="rect">
            <a:avLst/>
          </a:prstGeom>
          <a:solidFill>
            <a:schemeClr val="bg1"/>
          </a:solidFill>
        </p:spPr>
        <p:txBody>
          <a:bodyPr wrap="none" rtlCol="0">
            <a:spAutoFit/>
          </a:bodyPr>
          <a:lstStyle/>
          <a:p>
            <a:pPr algn="ctr"/>
            <a:r>
              <a:rPr lang="en-US" sz="2000" dirty="0"/>
              <a:t>N. America (n=1286)</a:t>
            </a:r>
          </a:p>
        </p:txBody>
      </p:sp>
      <p:sp>
        <p:nvSpPr>
          <p:cNvPr id="23" name="ZoneTexte 22"/>
          <p:cNvSpPr txBox="1"/>
          <p:nvPr/>
        </p:nvSpPr>
        <p:spPr>
          <a:xfrm>
            <a:off x="4508696" y="219832"/>
            <a:ext cx="2381741" cy="384721"/>
          </a:xfrm>
          <a:prstGeom prst="rect">
            <a:avLst/>
          </a:prstGeom>
          <a:solidFill>
            <a:schemeClr val="bg1"/>
          </a:solidFill>
        </p:spPr>
        <p:txBody>
          <a:bodyPr wrap="none" rtlCol="0">
            <a:spAutoFit/>
          </a:bodyPr>
          <a:lstStyle/>
          <a:p>
            <a:pPr algn="ctr"/>
            <a:r>
              <a:rPr lang="en-US" sz="1900" dirty="0"/>
              <a:t>N. &amp; W. Africa (n=276)</a:t>
            </a:r>
          </a:p>
        </p:txBody>
      </p:sp>
      <p:sp>
        <p:nvSpPr>
          <p:cNvPr id="26" name="ZoneTexte 25"/>
          <p:cNvSpPr txBox="1"/>
          <p:nvPr/>
        </p:nvSpPr>
        <p:spPr>
          <a:xfrm>
            <a:off x="9525543" y="129248"/>
            <a:ext cx="1922321" cy="384721"/>
          </a:xfrm>
          <a:prstGeom prst="rect">
            <a:avLst/>
          </a:prstGeom>
          <a:solidFill>
            <a:schemeClr val="bg1"/>
          </a:solidFill>
        </p:spPr>
        <p:txBody>
          <a:bodyPr wrap="none" rtlCol="0">
            <a:spAutoFit/>
          </a:bodyPr>
          <a:lstStyle/>
          <a:p>
            <a:pPr algn="ctr"/>
            <a:r>
              <a:rPr lang="en-US" sz="1900" dirty="0"/>
              <a:t>     E. Asia (n=194)</a:t>
            </a:r>
          </a:p>
        </p:txBody>
      </p:sp>
      <p:sp>
        <p:nvSpPr>
          <p:cNvPr id="25" name="ZoneTexte 24"/>
          <p:cNvSpPr txBox="1"/>
          <p:nvPr/>
        </p:nvSpPr>
        <p:spPr>
          <a:xfrm>
            <a:off x="7065253" y="-46169"/>
            <a:ext cx="2475934" cy="384721"/>
          </a:xfrm>
          <a:prstGeom prst="rect">
            <a:avLst/>
          </a:prstGeom>
          <a:solidFill>
            <a:schemeClr val="bg1"/>
          </a:solidFill>
        </p:spPr>
        <p:txBody>
          <a:bodyPr wrap="none" rtlCol="0">
            <a:spAutoFit/>
          </a:bodyPr>
          <a:lstStyle/>
          <a:p>
            <a:pPr algn="ctr"/>
            <a:r>
              <a:rPr lang="en-US" sz="1900" dirty="0"/>
              <a:t>W. &amp; E. Europe (n=782)</a:t>
            </a:r>
          </a:p>
        </p:txBody>
      </p:sp>
      <p:sp>
        <p:nvSpPr>
          <p:cNvPr id="27" name="ZoneTexte 26"/>
          <p:cNvSpPr txBox="1"/>
          <p:nvPr/>
        </p:nvSpPr>
        <p:spPr>
          <a:xfrm>
            <a:off x="10356778" y="2049373"/>
            <a:ext cx="1792478" cy="384721"/>
          </a:xfrm>
          <a:prstGeom prst="rect">
            <a:avLst/>
          </a:prstGeom>
          <a:solidFill>
            <a:schemeClr val="bg1"/>
          </a:solidFill>
        </p:spPr>
        <p:txBody>
          <a:bodyPr wrap="none" rtlCol="0">
            <a:spAutoFit/>
          </a:bodyPr>
          <a:lstStyle/>
          <a:p>
            <a:pPr algn="ctr"/>
            <a:r>
              <a:rPr lang="en-US" sz="1900" dirty="0"/>
              <a:t>     S. Asia (n=63)</a:t>
            </a:r>
          </a:p>
        </p:txBody>
      </p:sp>
      <p:sp>
        <p:nvSpPr>
          <p:cNvPr id="29" name="ZoneTexte 28"/>
          <p:cNvSpPr txBox="1"/>
          <p:nvPr/>
        </p:nvSpPr>
        <p:spPr>
          <a:xfrm>
            <a:off x="10320358" y="4405628"/>
            <a:ext cx="1811714" cy="384721"/>
          </a:xfrm>
          <a:prstGeom prst="rect">
            <a:avLst/>
          </a:prstGeom>
          <a:solidFill>
            <a:schemeClr val="bg1"/>
          </a:solidFill>
        </p:spPr>
        <p:txBody>
          <a:bodyPr wrap="none" rtlCol="0">
            <a:spAutoFit/>
          </a:bodyPr>
          <a:lstStyle/>
          <a:p>
            <a:pPr algn="ctr"/>
            <a:r>
              <a:rPr lang="en-US" sz="1900" dirty="0"/>
              <a:t>Oceania (n=202)</a:t>
            </a:r>
          </a:p>
        </p:txBody>
      </p:sp>
      <p:sp>
        <p:nvSpPr>
          <p:cNvPr id="31" name="ZoneTexte 30"/>
          <p:cNvSpPr txBox="1"/>
          <p:nvPr/>
        </p:nvSpPr>
        <p:spPr>
          <a:xfrm>
            <a:off x="7487559" y="4782699"/>
            <a:ext cx="1446230" cy="677108"/>
          </a:xfrm>
          <a:prstGeom prst="rect">
            <a:avLst/>
          </a:prstGeom>
          <a:solidFill>
            <a:schemeClr val="bg1"/>
          </a:solidFill>
        </p:spPr>
        <p:txBody>
          <a:bodyPr wrap="none" rtlCol="0">
            <a:spAutoFit/>
          </a:bodyPr>
          <a:lstStyle/>
          <a:p>
            <a:pPr algn="ctr"/>
            <a:r>
              <a:rPr lang="en-US" sz="1900" dirty="0"/>
              <a:t>W. &amp; central</a:t>
            </a:r>
          </a:p>
          <a:p>
            <a:pPr algn="ctr"/>
            <a:r>
              <a:rPr lang="en-US" sz="1900" dirty="0"/>
              <a:t> </a:t>
            </a:r>
            <a:r>
              <a:rPr lang="en-US" sz="1900" dirty="0" err="1"/>
              <a:t>asia</a:t>
            </a:r>
            <a:r>
              <a:rPr lang="en-US" sz="1900" dirty="0"/>
              <a:t> (n=308)</a:t>
            </a:r>
          </a:p>
        </p:txBody>
      </p:sp>
      <p:sp>
        <p:nvSpPr>
          <p:cNvPr id="32" name="ZoneTexte 31"/>
          <p:cNvSpPr txBox="1"/>
          <p:nvPr/>
        </p:nvSpPr>
        <p:spPr>
          <a:xfrm>
            <a:off x="4796758" y="4802932"/>
            <a:ext cx="2202526" cy="384721"/>
          </a:xfrm>
          <a:prstGeom prst="rect">
            <a:avLst/>
          </a:prstGeom>
          <a:solidFill>
            <a:schemeClr val="bg1"/>
          </a:solidFill>
        </p:spPr>
        <p:txBody>
          <a:bodyPr wrap="none" rtlCol="0">
            <a:spAutoFit/>
          </a:bodyPr>
          <a:lstStyle/>
          <a:p>
            <a:pPr algn="ctr"/>
            <a:r>
              <a:rPr lang="en-US" sz="1900" dirty="0"/>
              <a:t>E. &amp; S Africa (n=286)</a:t>
            </a:r>
          </a:p>
        </p:txBody>
      </p:sp>
      <p:sp>
        <p:nvSpPr>
          <p:cNvPr id="37" name="ZoneTexte 36"/>
          <p:cNvSpPr txBox="1"/>
          <p:nvPr/>
        </p:nvSpPr>
        <p:spPr>
          <a:xfrm>
            <a:off x="2145962" y="3534200"/>
            <a:ext cx="3038652" cy="384721"/>
          </a:xfrm>
          <a:prstGeom prst="rect">
            <a:avLst/>
          </a:prstGeom>
          <a:solidFill>
            <a:schemeClr val="bg1"/>
          </a:solidFill>
        </p:spPr>
        <p:txBody>
          <a:bodyPr wrap="none" rtlCol="0">
            <a:spAutoFit/>
          </a:bodyPr>
          <a:lstStyle/>
          <a:p>
            <a:pPr algn="ctr"/>
            <a:r>
              <a:rPr lang="en-US" sz="1900" dirty="0"/>
              <a:t>Central &amp; S</a:t>
            </a:r>
            <a:r>
              <a:rPr lang="en-US" sz="1900"/>
              <a:t>. </a:t>
            </a:r>
            <a:r>
              <a:rPr lang="en-US" sz="1900" dirty="0" err="1"/>
              <a:t>A</a:t>
            </a:r>
            <a:r>
              <a:rPr lang="en-US" sz="1900"/>
              <a:t>merica </a:t>
            </a:r>
            <a:r>
              <a:rPr lang="en-US" sz="1900" dirty="0"/>
              <a:t>(n=326)</a:t>
            </a:r>
          </a:p>
        </p:txBody>
      </p:sp>
    </p:spTree>
    <p:extLst>
      <p:ext uri="{BB962C8B-B14F-4D97-AF65-F5344CB8AC3E}">
        <p14:creationId xmlns:p14="http://schemas.microsoft.com/office/powerpoint/2010/main" val="1718186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rotWithShape="1">
          <a:blip r:embed="rId3"/>
          <a:srcRect l="1908" t="10851" b="46064"/>
          <a:stretch/>
        </p:blipFill>
        <p:spPr>
          <a:xfrm>
            <a:off x="59121" y="1289998"/>
            <a:ext cx="9063060" cy="2515522"/>
          </a:xfrm>
          <a:prstGeom prst="rect">
            <a:avLst/>
          </a:prstGeom>
        </p:spPr>
      </p:pic>
      <p:cxnSp>
        <p:nvCxnSpPr>
          <p:cNvPr id="7" name="Connecteur droit 6"/>
          <p:cNvCxnSpPr/>
          <p:nvPr/>
        </p:nvCxnSpPr>
        <p:spPr>
          <a:xfrm flipV="1">
            <a:off x="-1720287" y="604622"/>
            <a:ext cx="7410658" cy="4494"/>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9121" y="171805"/>
            <a:ext cx="11192609" cy="954107"/>
          </a:xfrm>
          <a:prstGeom prst="rect">
            <a:avLst/>
          </a:prstGeom>
        </p:spPr>
        <p:txBody>
          <a:bodyPr wrap="square">
            <a:spAutoFit/>
          </a:bodyPr>
          <a:lstStyle/>
          <a:p>
            <a:r>
              <a:rPr lang="fr-FR" sz="2800" b="1" dirty="0">
                <a:solidFill>
                  <a:srgbClr val="265C9F"/>
                </a:solidFill>
                <a:latin typeface="Century Gothic" charset="0"/>
                <a:ea typeface="Century Gothic" charset="0"/>
                <a:cs typeface="Century Gothic" charset="0"/>
              </a:rPr>
              <a:t>Diversification </a:t>
            </a:r>
            <a:r>
              <a:rPr lang="fr-FR" sz="2800" b="1" dirty="0" err="1">
                <a:solidFill>
                  <a:srgbClr val="265C9F"/>
                </a:solidFill>
                <a:latin typeface="Century Gothic" charset="0"/>
                <a:ea typeface="Century Gothic" charset="0"/>
                <a:cs typeface="Century Gothic" charset="0"/>
              </a:rPr>
              <a:t>studied</a:t>
            </a:r>
            <a:r>
              <a:rPr lang="fr-FR" sz="2800" b="1" dirty="0">
                <a:solidFill>
                  <a:srgbClr val="265C9F"/>
                </a:solidFill>
                <a:latin typeface="Century Gothic" charset="0"/>
                <a:ea typeface="Century Gothic" charset="0"/>
                <a:cs typeface="Century Gothic" charset="0"/>
              </a:rPr>
              <a:t> by </a:t>
            </a:r>
            <a:r>
              <a:rPr lang="fr-FR" sz="2800" b="1" dirty="0" err="1">
                <a:solidFill>
                  <a:srgbClr val="265C9F"/>
                </a:solidFill>
                <a:latin typeface="Century Gothic" charset="0"/>
                <a:ea typeface="Century Gothic" charset="0"/>
                <a:cs typeface="Century Gothic" charset="0"/>
              </a:rPr>
              <a:t>region</a:t>
            </a:r>
            <a:endParaRPr lang="fr-FR" sz="2800" b="1" dirty="0">
              <a:solidFill>
                <a:srgbClr val="265C9F"/>
              </a:solidFill>
              <a:latin typeface="Century Gothic" charset="0"/>
              <a:ea typeface="Century Gothic" charset="0"/>
              <a:cs typeface="Century Gothic" charset="0"/>
            </a:endParaRPr>
          </a:p>
          <a:p>
            <a:r>
              <a:rPr lang="fr-FR" sz="2800" b="1" dirty="0">
                <a:solidFill>
                  <a:srgbClr val="FF0000"/>
                </a:solidFill>
                <a:latin typeface="Century Gothic" charset="0"/>
              </a:rPr>
              <a:t>(Pas actualisé)</a:t>
            </a:r>
            <a:endParaRPr lang="fr-FR" sz="2800" b="1" dirty="0">
              <a:solidFill>
                <a:srgbClr val="FF0000"/>
              </a:solidFill>
            </a:endParaRPr>
          </a:p>
        </p:txBody>
      </p:sp>
      <p:sp>
        <p:nvSpPr>
          <p:cNvPr id="18" name="Espace réservé du numéro de diapositive 1"/>
          <p:cNvSpPr>
            <a:spLocks noGrp="1"/>
          </p:cNvSpPr>
          <p:nvPr>
            <p:ph type="sldNum" sz="quarter" idx="12"/>
          </p:nvPr>
        </p:nvSpPr>
        <p:spPr>
          <a:xfrm>
            <a:off x="9122181" y="6532884"/>
            <a:ext cx="2743200" cy="365125"/>
          </a:xfrm>
        </p:spPr>
        <p:txBody>
          <a:bodyPr/>
          <a:lstStyle/>
          <a:p>
            <a:fld id="{70D0BFDF-69CD-404D-A0CD-736B996C4998}" type="slidenum">
              <a:rPr lang="fr-FR" sz="2800" smtClean="0"/>
              <a:t>26</a:t>
            </a:fld>
            <a:endParaRPr lang="fr-FR" sz="2800" dirty="0"/>
          </a:p>
        </p:txBody>
      </p:sp>
      <p:pic>
        <p:nvPicPr>
          <p:cNvPr id="9" name="Image 8"/>
          <p:cNvPicPr>
            <a:picLocks noChangeAspect="1"/>
          </p:cNvPicPr>
          <p:nvPr/>
        </p:nvPicPr>
        <p:blipFill rotWithShape="1">
          <a:blip r:embed="rId4"/>
          <a:srcRect l="1506" t="11717" r="1799" b="23839"/>
          <a:stretch/>
        </p:blipFill>
        <p:spPr>
          <a:xfrm>
            <a:off x="7742702" y="55417"/>
            <a:ext cx="4449298" cy="1727725"/>
          </a:xfrm>
          <a:prstGeom prst="rect">
            <a:avLst/>
          </a:prstGeom>
        </p:spPr>
      </p:pic>
      <p:sp>
        <p:nvSpPr>
          <p:cNvPr id="35" name="ZoneTexte 34"/>
          <p:cNvSpPr txBox="1"/>
          <p:nvPr/>
        </p:nvSpPr>
        <p:spPr>
          <a:xfrm>
            <a:off x="483091" y="1188590"/>
            <a:ext cx="2631554" cy="400110"/>
          </a:xfrm>
          <a:prstGeom prst="rect">
            <a:avLst/>
          </a:prstGeom>
          <a:solidFill>
            <a:schemeClr val="bg1"/>
          </a:solidFill>
        </p:spPr>
        <p:txBody>
          <a:bodyPr wrap="none" rtlCol="0" anchor="b">
            <a:spAutoFit/>
          </a:bodyPr>
          <a:lstStyle/>
          <a:p>
            <a:pPr algn="ctr"/>
            <a:r>
              <a:rPr lang="en-US" sz="2000" dirty="0"/>
              <a:t>            Rotation               </a:t>
            </a:r>
          </a:p>
        </p:txBody>
      </p:sp>
      <p:sp>
        <p:nvSpPr>
          <p:cNvPr id="38" name="ZoneTexte 37"/>
          <p:cNvSpPr txBox="1"/>
          <p:nvPr/>
        </p:nvSpPr>
        <p:spPr>
          <a:xfrm>
            <a:off x="3539280" y="1189298"/>
            <a:ext cx="2526718" cy="400110"/>
          </a:xfrm>
          <a:prstGeom prst="rect">
            <a:avLst/>
          </a:prstGeom>
          <a:solidFill>
            <a:schemeClr val="bg1"/>
          </a:solidFill>
        </p:spPr>
        <p:txBody>
          <a:bodyPr wrap="none" rtlCol="0" anchor="b">
            <a:spAutoFit/>
          </a:bodyPr>
          <a:lstStyle/>
          <a:p>
            <a:pPr algn="ctr"/>
            <a:r>
              <a:rPr lang="en-US" sz="2000" dirty="0"/>
              <a:t>        Agroforestry          </a:t>
            </a:r>
          </a:p>
        </p:txBody>
      </p:sp>
      <p:sp>
        <p:nvSpPr>
          <p:cNvPr id="41" name="ZoneTexte 40"/>
          <p:cNvSpPr txBox="1"/>
          <p:nvPr/>
        </p:nvSpPr>
        <p:spPr>
          <a:xfrm>
            <a:off x="6464145" y="1189298"/>
            <a:ext cx="2593210" cy="400110"/>
          </a:xfrm>
          <a:prstGeom prst="rect">
            <a:avLst/>
          </a:prstGeom>
          <a:solidFill>
            <a:schemeClr val="bg1"/>
          </a:solidFill>
        </p:spPr>
        <p:txBody>
          <a:bodyPr wrap="none" rtlCol="0" anchor="b">
            <a:spAutoFit/>
          </a:bodyPr>
          <a:lstStyle/>
          <a:p>
            <a:pPr algn="ctr"/>
            <a:r>
              <a:rPr lang="en-US" sz="2000" dirty="0"/>
              <a:t>     Associated plant       </a:t>
            </a:r>
          </a:p>
        </p:txBody>
      </p:sp>
      <p:pic>
        <p:nvPicPr>
          <p:cNvPr id="43" name="Image 42"/>
          <p:cNvPicPr>
            <a:picLocks noChangeAspect="1"/>
          </p:cNvPicPr>
          <p:nvPr/>
        </p:nvPicPr>
        <p:blipFill rotWithShape="1">
          <a:blip r:embed="rId3"/>
          <a:srcRect l="1908" t="53937" b="1340"/>
          <a:stretch/>
        </p:blipFill>
        <p:spPr>
          <a:xfrm>
            <a:off x="59122" y="4246884"/>
            <a:ext cx="9063059" cy="2611116"/>
          </a:xfrm>
          <a:prstGeom prst="rect">
            <a:avLst/>
          </a:prstGeom>
        </p:spPr>
      </p:pic>
      <p:sp>
        <p:nvSpPr>
          <p:cNvPr id="44" name="ZoneTexte 43"/>
          <p:cNvSpPr txBox="1"/>
          <p:nvPr/>
        </p:nvSpPr>
        <p:spPr>
          <a:xfrm>
            <a:off x="531071" y="4093323"/>
            <a:ext cx="2573397" cy="400110"/>
          </a:xfrm>
          <a:prstGeom prst="rect">
            <a:avLst/>
          </a:prstGeom>
          <a:solidFill>
            <a:schemeClr val="bg1"/>
          </a:solidFill>
        </p:spPr>
        <p:txBody>
          <a:bodyPr wrap="none" rtlCol="0" anchor="b">
            <a:spAutoFit/>
          </a:bodyPr>
          <a:lstStyle/>
          <a:p>
            <a:pPr algn="ctr"/>
            <a:r>
              <a:rPr lang="en-US" sz="2000"/>
              <a:t>        Intercropping         </a:t>
            </a:r>
            <a:endParaRPr lang="en-US" sz="2000" dirty="0"/>
          </a:p>
        </p:txBody>
      </p:sp>
      <p:sp>
        <p:nvSpPr>
          <p:cNvPr id="45" name="ZoneTexte 44"/>
          <p:cNvSpPr txBox="1"/>
          <p:nvPr/>
        </p:nvSpPr>
        <p:spPr>
          <a:xfrm>
            <a:off x="3523452" y="4093323"/>
            <a:ext cx="2606356" cy="400110"/>
          </a:xfrm>
          <a:prstGeom prst="rect">
            <a:avLst/>
          </a:prstGeom>
          <a:solidFill>
            <a:schemeClr val="bg1"/>
          </a:solidFill>
        </p:spPr>
        <p:txBody>
          <a:bodyPr wrap="none" rtlCol="0" anchor="b">
            <a:spAutoFit/>
          </a:bodyPr>
          <a:lstStyle/>
          <a:p>
            <a:pPr algn="ctr"/>
            <a:r>
              <a:rPr lang="en-US" sz="2000" dirty="0"/>
              <a:t>            Landscape           </a:t>
            </a:r>
          </a:p>
        </p:txBody>
      </p:sp>
      <p:sp>
        <p:nvSpPr>
          <p:cNvPr id="46" name="ZoneTexte 45"/>
          <p:cNvSpPr txBox="1"/>
          <p:nvPr/>
        </p:nvSpPr>
        <p:spPr>
          <a:xfrm>
            <a:off x="6534112" y="4093323"/>
            <a:ext cx="2583849" cy="400110"/>
          </a:xfrm>
          <a:prstGeom prst="rect">
            <a:avLst/>
          </a:prstGeom>
          <a:solidFill>
            <a:schemeClr val="bg1"/>
          </a:solidFill>
        </p:spPr>
        <p:txBody>
          <a:bodyPr wrap="none" rtlCol="0" anchor="b">
            <a:spAutoFit/>
          </a:bodyPr>
          <a:lstStyle/>
          <a:p>
            <a:pPr algn="ctr"/>
            <a:r>
              <a:rPr lang="en-US" sz="2000" dirty="0"/>
              <a:t>            Crop mixture      </a:t>
            </a:r>
          </a:p>
        </p:txBody>
      </p:sp>
    </p:spTree>
    <p:extLst>
      <p:ext uri="{BB962C8B-B14F-4D97-AF65-F5344CB8AC3E}">
        <p14:creationId xmlns:p14="http://schemas.microsoft.com/office/powerpoint/2010/main" val="1868084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p:cNvCxnSpPr/>
          <p:nvPr/>
        </p:nvCxnSpPr>
        <p:spPr>
          <a:xfrm flipV="1">
            <a:off x="-123166" y="609600"/>
            <a:ext cx="3475966" cy="399"/>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18" name="Espace réservé du numéro de diapositive 1"/>
          <p:cNvSpPr>
            <a:spLocks noGrp="1"/>
          </p:cNvSpPr>
          <p:nvPr>
            <p:ph type="sldNum" sz="quarter" idx="12"/>
          </p:nvPr>
        </p:nvSpPr>
        <p:spPr>
          <a:xfrm>
            <a:off x="9122181" y="6117264"/>
            <a:ext cx="2743200" cy="365125"/>
          </a:xfrm>
        </p:spPr>
        <p:txBody>
          <a:bodyPr/>
          <a:lstStyle/>
          <a:p>
            <a:fld id="{70D0BFDF-69CD-404D-A0CD-736B996C4998}" type="slidenum">
              <a:rPr lang="fr-FR" sz="2800" smtClean="0"/>
              <a:t>27</a:t>
            </a:fld>
            <a:endParaRPr lang="fr-FR" sz="2800" dirty="0"/>
          </a:p>
        </p:txBody>
      </p:sp>
      <p:sp>
        <p:nvSpPr>
          <p:cNvPr id="30" name="Rectangle 29"/>
          <p:cNvSpPr/>
          <p:nvPr/>
        </p:nvSpPr>
        <p:spPr>
          <a:xfrm>
            <a:off x="3790629" y="4071234"/>
            <a:ext cx="105604" cy="14726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5201943" y="5160362"/>
            <a:ext cx="449008" cy="535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8681570" y="2245087"/>
            <a:ext cx="2081900" cy="483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rot="638094">
            <a:off x="4963278" y="3411050"/>
            <a:ext cx="238665" cy="2102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10E417B7-F012-954D-80AD-7749CCC954D9}"/>
              </a:ext>
            </a:extLst>
          </p:cNvPr>
          <p:cNvPicPr>
            <a:picLocks noChangeAspect="1"/>
          </p:cNvPicPr>
          <p:nvPr/>
        </p:nvPicPr>
        <p:blipFill>
          <a:blip r:embed="rId3"/>
          <a:stretch>
            <a:fillRect/>
          </a:stretch>
        </p:blipFill>
        <p:spPr>
          <a:xfrm>
            <a:off x="2455373" y="185389"/>
            <a:ext cx="6858000" cy="6858000"/>
          </a:xfrm>
          <a:prstGeom prst="rect">
            <a:avLst/>
          </a:prstGeom>
        </p:spPr>
      </p:pic>
      <p:sp>
        <p:nvSpPr>
          <p:cNvPr id="8" name="Rectangle 7"/>
          <p:cNvSpPr/>
          <p:nvPr/>
        </p:nvSpPr>
        <p:spPr>
          <a:xfrm>
            <a:off x="3698" y="185389"/>
            <a:ext cx="11192609" cy="523220"/>
          </a:xfrm>
          <a:prstGeom prst="rect">
            <a:avLst/>
          </a:prstGeom>
        </p:spPr>
        <p:txBody>
          <a:bodyPr wrap="square">
            <a:spAutoFit/>
          </a:bodyPr>
          <a:lstStyle/>
          <a:p>
            <a:r>
              <a:rPr lang="fr-FR" sz="2800" b="1" dirty="0" err="1">
                <a:solidFill>
                  <a:srgbClr val="265C9F"/>
                </a:solidFill>
                <a:latin typeface="Century Gothic" charset="0"/>
                <a:ea typeface="Century Gothic" charset="0"/>
                <a:cs typeface="Century Gothic" charset="0"/>
              </a:rPr>
              <a:t>Quality</a:t>
            </a:r>
            <a:r>
              <a:rPr lang="fr-FR" sz="2800" b="1" dirty="0">
                <a:solidFill>
                  <a:srgbClr val="265C9F"/>
                </a:solidFill>
                <a:latin typeface="Century Gothic" charset="0"/>
                <a:ea typeface="Century Gothic" charset="0"/>
                <a:cs typeface="Century Gothic" charset="0"/>
              </a:rPr>
              <a:t> score of the </a:t>
            </a:r>
            <a:r>
              <a:rPr lang="fr-FR" sz="2800" b="1" dirty="0" err="1">
                <a:solidFill>
                  <a:srgbClr val="265C9F"/>
                </a:solidFill>
                <a:latin typeface="Century Gothic" charset="0"/>
                <a:ea typeface="Century Gothic" charset="0"/>
                <a:cs typeface="Century Gothic" charset="0"/>
              </a:rPr>
              <a:t>meta</a:t>
            </a:r>
            <a:r>
              <a:rPr lang="fr-FR" sz="2800" b="1" dirty="0">
                <a:solidFill>
                  <a:srgbClr val="265C9F"/>
                </a:solidFill>
                <a:latin typeface="Century Gothic" charset="0"/>
                <a:ea typeface="Century Gothic" charset="0"/>
                <a:cs typeface="Century Gothic" charset="0"/>
              </a:rPr>
              <a:t>-analyses</a:t>
            </a:r>
            <a:endParaRPr lang="fr-FR" sz="2800" b="1" dirty="0"/>
          </a:p>
        </p:txBody>
      </p:sp>
    </p:spTree>
    <p:extLst>
      <p:ext uri="{BB962C8B-B14F-4D97-AF65-F5344CB8AC3E}">
        <p14:creationId xmlns:p14="http://schemas.microsoft.com/office/powerpoint/2010/main" val="244559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p:cNvCxnSpPr/>
          <p:nvPr/>
        </p:nvCxnSpPr>
        <p:spPr>
          <a:xfrm flipV="1">
            <a:off x="-444899" y="609600"/>
            <a:ext cx="3475966" cy="399"/>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18" name="Espace réservé du numéro de diapositive 1"/>
          <p:cNvSpPr>
            <a:spLocks noGrp="1"/>
          </p:cNvSpPr>
          <p:nvPr>
            <p:ph type="sldNum" sz="quarter" idx="12"/>
          </p:nvPr>
        </p:nvSpPr>
        <p:spPr>
          <a:xfrm>
            <a:off x="9122181" y="6117264"/>
            <a:ext cx="2743200" cy="365125"/>
          </a:xfrm>
        </p:spPr>
        <p:txBody>
          <a:bodyPr/>
          <a:lstStyle/>
          <a:p>
            <a:fld id="{70D0BFDF-69CD-404D-A0CD-736B996C4998}" type="slidenum">
              <a:rPr lang="fr-FR" sz="2800" smtClean="0"/>
              <a:t>28</a:t>
            </a:fld>
            <a:endParaRPr lang="fr-FR" sz="2800" dirty="0"/>
          </a:p>
        </p:txBody>
      </p:sp>
      <p:sp>
        <p:nvSpPr>
          <p:cNvPr id="36" name="Rectangle 35"/>
          <p:cNvSpPr/>
          <p:nvPr/>
        </p:nvSpPr>
        <p:spPr>
          <a:xfrm>
            <a:off x="8681570" y="2245087"/>
            <a:ext cx="2081900" cy="483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2A5593F9-E4F6-4242-BE9F-1EC58E89572D}"/>
              </a:ext>
            </a:extLst>
          </p:cNvPr>
          <p:cNvPicPr>
            <a:picLocks noChangeAspect="1"/>
          </p:cNvPicPr>
          <p:nvPr/>
        </p:nvPicPr>
        <p:blipFill>
          <a:blip r:embed="rId3"/>
          <a:stretch>
            <a:fillRect/>
          </a:stretch>
        </p:blipFill>
        <p:spPr>
          <a:xfrm>
            <a:off x="3479664" y="448887"/>
            <a:ext cx="6409113" cy="6409113"/>
          </a:xfrm>
          <a:prstGeom prst="rect">
            <a:avLst/>
          </a:prstGeom>
        </p:spPr>
      </p:pic>
      <p:sp>
        <p:nvSpPr>
          <p:cNvPr id="8" name="Rectangle 7"/>
          <p:cNvSpPr/>
          <p:nvPr/>
        </p:nvSpPr>
        <p:spPr>
          <a:xfrm>
            <a:off x="3698" y="185389"/>
            <a:ext cx="11192609" cy="523220"/>
          </a:xfrm>
          <a:prstGeom prst="rect">
            <a:avLst/>
          </a:prstGeom>
        </p:spPr>
        <p:txBody>
          <a:bodyPr wrap="square">
            <a:spAutoFit/>
          </a:bodyPr>
          <a:lstStyle/>
          <a:p>
            <a:r>
              <a:rPr lang="fr-FR" sz="2800" b="1" dirty="0" err="1">
                <a:solidFill>
                  <a:srgbClr val="265C9F"/>
                </a:solidFill>
                <a:latin typeface="Century Gothic" charset="0"/>
                <a:ea typeface="Century Gothic" charset="0"/>
                <a:cs typeface="Century Gothic" charset="0"/>
              </a:rPr>
              <a:t>Quality</a:t>
            </a:r>
            <a:r>
              <a:rPr lang="fr-FR" sz="2800" b="1" dirty="0">
                <a:solidFill>
                  <a:srgbClr val="265C9F"/>
                </a:solidFill>
                <a:latin typeface="Century Gothic" charset="0"/>
                <a:ea typeface="Century Gothic" charset="0"/>
                <a:cs typeface="Century Gothic" charset="0"/>
              </a:rPr>
              <a:t> score By diversification</a:t>
            </a:r>
            <a:endParaRPr lang="fr-FR" sz="2800" b="1" dirty="0"/>
          </a:p>
        </p:txBody>
      </p:sp>
    </p:spTree>
    <p:extLst>
      <p:ext uri="{BB962C8B-B14F-4D97-AF65-F5344CB8AC3E}">
        <p14:creationId xmlns:p14="http://schemas.microsoft.com/office/powerpoint/2010/main" val="695784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
          <p:cNvSpPr>
            <a:spLocks noGrp="1"/>
          </p:cNvSpPr>
          <p:nvPr>
            <p:ph type="sldNum" sz="quarter" idx="12"/>
          </p:nvPr>
        </p:nvSpPr>
        <p:spPr>
          <a:xfrm>
            <a:off x="9122181" y="6117264"/>
            <a:ext cx="2743200" cy="365125"/>
          </a:xfrm>
        </p:spPr>
        <p:txBody>
          <a:bodyPr/>
          <a:lstStyle/>
          <a:p>
            <a:fld id="{70D0BFDF-69CD-404D-A0CD-736B996C4998}" type="slidenum">
              <a:rPr lang="fr-FR" sz="2800" smtClean="0"/>
              <a:t>29</a:t>
            </a:fld>
            <a:endParaRPr lang="fr-FR" sz="2800" dirty="0"/>
          </a:p>
        </p:txBody>
      </p:sp>
      <p:sp>
        <p:nvSpPr>
          <p:cNvPr id="8" name="Rectangle 7"/>
          <p:cNvSpPr/>
          <p:nvPr/>
        </p:nvSpPr>
        <p:spPr>
          <a:xfrm>
            <a:off x="3698" y="185389"/>
            <a:ext cx="11192609" cy="523220"/>
          </a:xfrm>
          <a:prstGeom prst="rect">
            <a:avLst/>
          </a:prstGeom>
        </p:spPr>
        <p:txBody>
          <a:bodyPr wrap="square">
            <a:spAutoFit/>
          </a:bodyPr>
          <a:lstStyle/>
          <a:p>
            <a:r>
              <a:rPr lang="fr-FR" sz="2800" b="1" dirty="0" err="1">
                <a:solidFill>
                  <a:srgbClr val="265C9F"/>
                </a:solidFill>
                <a:latin typeface="Century Gothic" charset="0"/>
                <a:ea typeface="Century Gothic" charset="0"/>
                <a:cs typeface="Century Gothic" charset="0"/>
              </a:rPr>
              <a:t>Number</a:t>
            </a:r>
            <a:r>
              <a:rPr lang="fr-FR" sz="2800" b="1" dirty="0">
                <a:solidFill>
                  <a:srgbClr val="265C9F"/>
                </a:solidFill>
                <a:latin typeface="Century Gothic" charset="0"/>
                <a:ea typeface="Century Gothic" charset="0"/>
                <a:cs typeface="Century Gothic" charset="0"/>
              </a:rPr>
              <a:t> of </a:t>
            </a:r>
            <a:r>
              <a:rPr lang="fr-FR" sz="2800" b="1" dirty="0" err="1">
                <a:solidFill>
                  <a:srgbClr val="265C9F"/>
                </a:solidFill>
                <a:latin typeface="Century Gothic" charset="0"/>
                <a:ea typeface="Century Gothic" charset="0"/>
                <a:cs typeface="Century Gothic" charset="0"/>
              </a:rPr>
              <a:t>meta</a:t>
            </a:r>
            <a:r>
              <a:rPr lang="fr-FR" sz="2800" b="1" dirty="0">
                <a:solidFill>
                  <a:srgbClr val="265C9F"/>
                </a:solidFill>
                <a:latin typeface="Century Gothic" charset="0"/>
                <a:ea typeface="Century Gothic" charset="0"/>
                <a:cs typeface="Century Gothic" charset="0"/>
              </a:rPr>
              <a:t>-analyses by </a:t>
            </a:r>
            <a:r>
              <a:rPr lang="fr-FR" sz="2800" b="1" dirty="0" err="1">
                <a:solidFill>
                  <a:srgbClr val="265C9F"/>
                </a:solidFill>
                <a:latin typeface="Century Gothic" charset="0"/>
                <a:ea typeface="Century Gothic" charset="0"/>
                <a:cs typeface="Century Gothic" charset="0"/>
              </a:rPr>
              <a:t>outcome</a:t>
            </a:r>
            <a:r>
              <a:rPr lang="fr-FR" sz="2800" b="1" dirty="0">
                <a:solidFill>
                  <a:srgbClr val="265C9F"/>
                </a:solidFill>
                <a:latin typeface="Century Gothic" charset="0"/>
                <a:ea typeface="Century Gothic" charset="0"/>
                <a:cs typeface="Century Gothic" charset="0"/>
              </a:rPr>
              <a:t> and diversification</a:t>
            </a:r>
            <a:endParaRPr lang="fr-FR" sz="2800" b="1" dirty="0"/>
          </a:p>
        </p:txBody>
      </p:sp>
      <p:cxnSp>
        <p:nvCxnSpPr>
          <p:cNvPr id="7" name="Connecteur droit 6"/>
          <p:cNvCxnSpPr/>
          <p:nvPr/>
        </p:nvCxnSpPr>
        <p:spPr>
          <a:xfrm flipV="1">
            <a:off x="-137011" y="588936"/>
            <a:ext cx="5607913" cy="21063"/>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pic>
        <p:nvPicPr>
          <p:cNvPr id="12" name="Image 11">
            <a:extLst>
              <a:ext uri="{FF2B5EF4-FFF2-40B4-BE49-F238E27FC236}">
                <a16:creationId xmlns:a16="http://schemas.microsoft.com/office/drawing/2014/main" id="{C11E264F-7290-DB4F-8CA7-8BA9DC4B530C}"/>
              </a:ext>
            </a:extLst>
          </p:cNvPr>
          <p:cNvPicPr>
            <a:picLocks noChangeAspect="1"/>
          </p:cNvPicPr>
          <p:nvPr/>
        </p:nvPicPr>
        <p:blipFill rotWithShape="1">
          <a:blip r:embed="rId3"/>
          <a:srcRect l="42052"/>
          <a:stretch/>
        </p:blipFill>
        <p:spPr>
          <a:xfrm>
            <a:off x="4559282" y="708609"/>
            <a:ext cx="3620442" cy="6247764"/>
          </a:xfrm>
          <a:prstGeom prst="rect">
            <a:avLst/>
          </a:prstGeom>
        </p:spPr>
      </p:pic>
      <p:sp>
        <p:nvSpPr>
          <p:cNvPr id="13" name="ZoneTexte 12">
            <a:extLst>
              <a:ext uri="{FF2B5EF4-FFF2-40B4-BE49-F238E27FC236}">
                <a16:creationId xmlns:a16="http://schemas.microsoft.com/office/drawing/2014/main" id="{61355B32-E09F-0F44-BEE1-0B57DFA05AA7}"/>
              </a:ext>
            </a:extLst>
          </p:cNvPr>
          <p:cNvSpPr txBox="1"/>
          <p:nvPr/>
        </p:nvSpPr>
        <p:spPr>
          <a:xfrm>
            <a:off x="3284061" y="763887"/>
            <a:ext cx="1245854" cy="369332"/>
          </a:xfrm>
          <a:prstGeom prst="rect">
            <a:avLst/>
          </a:prstGeom>
          <a:noFill/>
        </p:spPr>
        <p:txBody>
          <a:bodyPr wrap="none" rtlCol="0">
            <a:spAutoFit/>
          </a:bodyPr>
          <a:lstStyle/>
          <a:p>
            <a:r>
              <a:rPr lang="fr-FR" dirty="0" err="1">
                <a:solidFill>
                  <a:srgbClr val="53A554"/>
                </a:solidFill>
              </a:rPr>
              <a:t>Soil</a:t>
            </a:r>
            <a:r>
              <a:rPr lang="fr-FR" dirty="0">
                <a:solidFill>
                  <a:srgbClr val="53A554"/>
                </a:solidFill>
              </a:rPr>
              <a:t> </a:t>
            </a:r>
            <a:r>
              <a:rPr lang="fr-FR" dirty="0" err="1">
                <a:solidFill>
                  <a:srgbClr val="53A554"/>
                </a:solidFill>
              </a:rPr>
              <a:t>Quality</a:t>
            </a:r>
            <a:endParaRPr lang="fr-FR" dirty="0">
              <a:solidFill>
                <a:srgbClr val="53A554"/>
              </a:solidFill>
            </a:endParaRPr>
          </a:p>
        </p:txBody>
      </p:sp>
      <p:sp>
        <p:nvSpPr>
          <p:cNvPr id="22" name="ZoneTexte 21">
            <a:extLst>
              <a:ext uri="{FF2B5EF4-FFF2-40B4-BE49-F238E27FC236}">
                <a16:creationId xmlns:a16="http://schemas.microsoft.com/office/drawing/2014/main" id="{675B779F-30D3-8547-9B6A-5D66DF0B5AE1}"/>
              </a:ext>
            </a:extLst>
          </p:cNvPr>
          <p:cNvSpPr txBox="1"/>
          <p:nvPr/>
        </p:nvSpPr>
        <p:spPr>
          <a:xfrm>
            <a:off x="3313428" y="1133219"/>
            <a:ext cx="1216487" cy="369332"/>
          </a:xfrm>
          <a:prstGeom prst="rect">
            <a:avLst/>
          </a:prstGeom>
          <a:noFill/>
        </p:spPr>
        <p:txBody>
          <a:bodyPr wrap="none" rtlCol="0">
            <a:spAutoFit/>
          </a:bodyPr>
          <a:lstStyle/>
          <a:p>
            <a:r>
              <a:rPr lang="fr-FR" dirty="0">
                <a:solidFill>
                  <a:srgbClr val="7030A0"/>
                </a:solidFill>
              </a:rPr>
              <a:t>Production</a:t>
            </a:r>
          </a:p>
        </p:txBody>
      </p:sp>
      <p:sp>
        <p:nvSpPr>
          <p:cNvPr id="23" name="ZoneTexte 22">
            <a:extLst>
              <a:ext uri="{FF2B5EF4-FFF2-40B4-BE49-F238E27FC236}">
                <a16:creationId xmlns:a16="http://schemas.microsoft.com/office/drawing/2014/main" id="{5A1709F1-6444-7142-86CF-75EFA34BB4C4}"/>
              </a:ext>
            </a:extLst>
          </p:cNvPr>
          <p:cNvSpPr txBox="1"/>
          <p:nvPr/>
        </p:nvSpPr>
        <p:spPr>
          <a:xfrm>
            <a:off x="3075478" y="1471773"/>
            <a:ext cx="1454437" cy="369332"/>
          </a:xfrm>
          <a:prstGeom prst="rect">
            <a:avLst/>
          </a:prstGeom>
          <a:noFill/>
        </p:spPr>
        <p:txBody>
          <a:bodyPr wrap="none" rtlCol="0">
            <a:spAutoFit/>
          </a:bodyPr>
          <a:lstStyle/>
          <a:p>
            <a:r>
              <a:rPr lang="fr-FR" dirty="0">
                <a:solidFill>
                  <a:srgbClr val="53A554"/>
                </a:solidFill>
              </a:rPr>
              <a:t>Water </a:t>
            </a:r>
            <a:r>
              <a:rPr lang="fr-FR" dirty="0" err="1">
                <a:solidFill>
                  <a:srgbClr val="53A554"/>
                </a:solidFill>
              </a:rPr>
              <a:t>quality</a:t>
            </a:r>
            <a:endParaRPr lang="fr-FR" dirty="0">
              <a:solidFill>
                <a:srgbClr val="53A554"/>
              </a:solidFill>
            </a:endParaRPr>
          </a:p>
        </p:txBody>
      </p:sp>
      <p:sp>
        <p:nvSpPr>
          <p:cNvPr id="24" name="ZoneTexte 23">
            <a:extLst>
              <a:ext uri="{FF2B5EF4-FFF2-40B4-BE49-F238E27FC236}">
                <a16:creationId xmlns:a16="http://schemas.microsoft.com/office/drawing/2014/main" id="{3CFBC0E3-D3DA-B443-AD18-095BEA2F0ACE}"/>
              </a:ext>
            </a:extLst>
          </p:cNvPr>
          <p:cNvSpPr txBox="1"/>
          <p:nvPr/>
        </p:nvSpPr>
        <p:spPr>
          <a:xfrm>
            <a:off x="2198443" y="1810327"/>
            <a:ext cx="2331472" cy="369332"/>
          </a:xfrm>
          <a:prstGeom prst="rect">
            <a:avLst/>
          </a:prstGeom>
          <a:noFill/>
        </p:spPr>
        <p:txBody>
          <a:bodyPr wrap="none" rtlCol="0">
            <a:spAutoFit/>
          </a:bodyPr>
          <a:lstStyle/>
          <a:p>
            <a:r>
              <a:rPr lang="fr-FR" dirty="0">
                <a:solidFill>
                  <a:srgbClr val="53A554"/>
                </a:solidFill>
              </a:rPr>
              <a:t>Associated </a:t>
            </a:r>
            <a:r>
              <a:rPr lang="fr-FR" dirty="0" err="1">
                <a:solidFill>
                  <a:srgbClr val="53A554"/>
                </a:solidFill>
              </a:rPr>
              <a:t>biodiversity</a:t>
            </a:r>
            <a:endParaRPr lang="fr-FR" dirty="0">
              <a:solidFill>
                <a:srgbClr val="53A554"/>
              </a:solidFill>
            </a:endParaRPr>
          </a:p>
        </p:txBody>
      </p:sp>
      <p:sp>
        <p:nvSpPr>
          <p:cNvPr id="25" name="ZoneTexte 24">
            <a:extLst>
              <a:ext uri="{FF2B5EF4-FFF2-40B4-BE49-F238E27FC236}">
                <a16:creationId xmlns:a16="http://schemas.microsoft.com/office/drawing/2014/main" id="{014A3198-956F-0249-9DF8-81A87B0B38A6}"/>
              </a:ext>
            </a:extLst>
          </p:cNvPr>
          <p:cNvSpPr txBox="1"/>
          <p:nvPr/>
        </p:nvSpPr>
        <p:spPr>
          <a:xfrm>
            <a:off x="1568054" y="2148881"/>
            <a:ext cx="2924711" cy="369332"/>
          </a:xfrm>
          <a:prstGeom prst="rect">
            <a:avLst/>
          </a:prstGeom>
          <a:noFill/>
        </p:spPr>
        <p:txBody>
          <a:bodyPr wrap="none" rtlCol="0">
            <a:spAutoFit/>
          </a:bodyPr>
          <a:lstStyle/>
          <a:p>
            <a:r>
              <a:rPr lang="fr-FR" dirty="0">
                <a:solidFill>
                  <a:srgbClr val="7030A0"/>
                </a:solidFill>
              </a:rPr>
              <a:t>Pest and </a:t>
            </a:r>
            <a:r>
              <a:rPr lang="fr-FR" dirty="0" err="1">
                <a:solidFill>
                  <a:srgbClr val="7030A0"/>
                </a:solidFill>
              </a:rPr>
              <a:t>diseases</a:t>
            </a:r>
            <a:r>
              <a:rPr lang="fr-FR" dirty="0">
                <a:solidFill>
                  <a:srgbClr val="7030A0"/>
                </a:solidFill>
              </a:rPr>
              <a:t> </a:t>
            </a:r>
            <a:r>
              <a:rPr lang="fr-FR" dirty="0" err="1">
                <a:solidFill>
                  <a:srgbClr val="7030A0"/>
                </a:solidFill>
              </a:rPr>
              <a:t>regulations</a:t>
            </a:r>
            <a:endParaRPr lang="fr-FR" dirty="0">
              <a:solidFill>
                <a:srgbClr val="7030A0"/>
              </a:solidFill>
            </a:endParaRPr>
          </a:p>
        </p:txBody>
      </p:sp>
      <p:sp>
        <p:nvSpPr>
          <p:cNvPr id="26" name="ZoneTexte 25">
            <a:extLst>
              <a:ext uri="{FF2B5EF4-FFF2-40B4-BE49-F238E27FC236}">
                <a16:creationId xmlns:a16="http://schemas.microsoft.com/office/drawing/2014/main" id="{CF74B1B0-B9E7-1943-A167-75E144459AD7}"/>
              </a:ext>
            </a:extLst>
          </p:cNvPr>
          <p:cNvSpPr txBox="1"/>
          <p:nvPr/>
        </p:nvSpPr>
        <p:spPr>
          <a:xfrm>
            <a:off x="1994541" y="2482838"/>
            <a:ext cx="2535374" cy="369332"/>
          </a:xfrm>
          <a:prstGeom prst="rect">
            <a:avLst/>
          </a:prstGeom>
          <a:noFill/>
        </p:spPr>
        <p:txBody>
          <a:bodyPr wrap="none" rtlCol="0">
            <a:spAutoFit/>
          </a:bodyPr>
          <a:lstStyle/>
          <a:p>
            <a:r>
              <a:rPr lang="fr-FR" dirty="0">
                <a:solidFill>
                  <a:srgbClr val="53A554"/>
                </a:solidFill>
              </a:rPr>
              <a:t>Green house gaz </a:t>
            </a:r>
            <a:r>
              <a:rPr lang="fr-FR" dirty="0" err="1">
                <a:solidFill>
                  <a:srgbClr val="53A554"/>
                </a:solidFill>
              </a:rPr>
              <a:t>emision</a:t>
            </a:r>
            <a:endParaRPr lang="fr-FR" dirty="0">
              <a:solidFill>
                <a:srgbClr val="53A554"/>
              </a:solidFill>
            </a:endParaRPr>
          </a:p>
        </p:txBody>
      </p:sp>
      <p:sp>
        <p:nvSpPr>
          <p:cNvPr id="27" name="ZoneTexte 26">
            <a:extLst>
              <a:ext uri="{FF2B5EF4-FFF2-40B4-BE49-F238E27FC236}">
                <a16:creationId xmlns:a16="http://schemas.microsoft.com/office/drawing/2014/main" id="{E3C79CEF-ACD0-9343-AC36-2B1FE73F1D27}"/>
              </a:ext>
            </a:extLst>
          </p:cNvPr>
          <p:cNvSpPr txBox="1"/>
          <p:nvPr/>
        </p:nvSpPr>
        <p:spPr>
          <a:xfrm>
            <a:off x="3389666" y="2791407"/>
            <a:ext cx="1140249" cy="369332"/>
          </a:xfrm>
          <a:prstGeom prst="rect">
            <a:avLst/>
          </a:prstGeom>
          <a:noFill/>
        </p:spPr>
        <p:txBody>
          <a:bodyPr wrap="none" rtlCol="0">
            <a:spAutoFit/>
          </a:bodyPr>
          <a:lstStyle/>
          <a:p>
            <a:r>
              <a:rPr lang="fr-FR" dirty="0">
                <a:solidFill>
                  <a:srgbClr val="53A554"/>
                </a:solidFill>
              </a:rPr>
              <a:t>Water use</a:t>
            </a:r>
          </a:p>
        </p:txBody>
      </p:sp>
      <p:sp>
        <p:nvSpPr>
          <p:cNvPr id="28" name="ZoneTexte 27">
            <a:extLst>
              <a:ext uri="{FF2B5EF4-FFF2-40B4-BE49-F238E27FC236}">
                <a16:creationId xmlns:a16="http://schemas.microsoft.com/office/drawing/2014/main" id="{D59A2B94-FA6F-3649-941D-DB35D2A6AD82}"/>
              </a:ext>
            </a:extLst>
          </p:cNvPr>
          <p:cNvSpPr txBox="1"/>
          <p:nvPr/>
        </p:nvSpPr>
        <p:spPr>
          <a:xfrm>
            <a:off x="3258541" y="3110305"/>
            <a:ext cx="1271374" cy="369332"/>
          </a:xfrm>
          <a:prstGeom prst="rect">
            <a:avLst/>
          </a:prstGeom>
          <a:noFill/>
        </p:spPr>
        <p:txBody>
          <a:bodyPr wrap="none" rtlCol="0">
            <a:spAutoFit/>
          </a:bodyPr>
          <a:lstStyle/>
          <a:p>
            <a:r>
              <a:rPr lang="fr-FR" dirty="0" err="1">
                <a:solidFill>
                  <a:srgbClr val="3466CC"/>
                </a:solidFill>
              </a:rPr>
              <a:t>Profitability</a:t>
            </a:r>
            <a:endParaRPr lang="fr-FR" dirty="0">
              <a:solidFill>
                <a:srgbClr val="3466CC"/>
              </a:solidFill>
            </a:endParaRPr>
          </a:p>
        </p:txBody>
      </p:sp>
      <p:sp>
        <p:nvSpPr>
          <p:cNvPr id="29" name="ZoneTexte 28">
            <a:extLst>
              <a:ext uri="{FF2B5EF4-FFF2-40B4-BE49-F238E27FC236}">
                <a16:creationId xmlns:a16="http://schemas.microsoft.com/office/drawing/2014/main" id="{0BAFE9DA-B222-874F-809B-1746148C9BCC}"/>
              </a:ext>
            </a:extLst>
          </p:cNvPr>
          <p:cNvSpPr txBox="1"/>
          <p:nvPr/>
        </p:nvSpPr>
        <p:spPr>
          <a:xfrm>
            <a:off x="2517313" y="3479637"/>
            <a:ext cx="2012602" cy="369332"/>
          </a:xfrm>
          <a:prstGeom prst="rect">
            <a:avLst/>
          </a:prstGeom>
          <a:noFill/>
        </p:spPr>
        <p:txBody>
          <a:bodyPr wrap="none" rtlCol="0">
            <a:spAutoFit/>
          </a:bodyPr>
          <a:lstStyle/>
          <a:p>
            <a:r>
              <a:rPr lang="fr-FR" dirty="0">
                <a:solidFill>
                  <a:srgbClr val="7030A0"/>
                </a:solidFill>
              </a:rPr>
              <a:t>Input use </a:t>
            </a:r>
            <a:r>
              <a:rPr lang="fr-FR" dirty="0" err="1">
                <a:solidFill>
                  <a:srgbClr val="7030A0"/>
                </a:solidFill>
              </a:rPr>
              <a:t>efficiency</a:t>
            </a:r>
            <a:endParaRPr lang="fr-FR" dirty="0">
              <a:solidFill>
                <a:srgbClr val="7030A0"/>
              </a:solidFill>
            </a:endParaRPr>
          </a:p>
        </p:txBody>
      </p:sp>
      <p:sp>
        <p:nvSpPr>
          <p:cNvPr id="30" name="ZoneTexte 29">
            <a:extLst>
              <a:ext uri="{FF2B5EF4-FFF2-40B4-BE49-F238E27FC236}">
                <a16:creationId xmlns:a16="http://schemas.microsoft.com/office/drawing/2014/main" id="{958FCC8D-C62F-C14A-B91D-7C6B19ACD4DB}"/>
              </a:ext>
            </a:extLst>
          </p:cNvPr>
          <p:cNvSpPr txBox="1"/>
          <p:nvPr/>
        </p:nvSpPr>
        <p:spPr>
          <a:xfrm>
            <a:off x="2826115" y="3820521"/>
            <a:ext cx="1703800" cy="369332"/>
          </a:xfrm>
          <a:prstGeom prst="rect">
            <a:avLst/>
          </a:prstGeom>
          <a:noFill/>
        </p:spPr>
        <p:txBody>
          <a:bodyPr wrap="none" rtlCol="0">
            <a:spAutoFit/>
          </a:bodyPr>
          <a:lstStyle/>
          <a:p>
            <a:r>
              <a:rPr lang="fr-FR" dirty="0" err="1">
                <a:solidFill>
                  <a:srgbClr val="7030A0"/>
                </a:solidFill>
              </a:rPr>
              <a:t>Products</a:t>
            </a:r>
            <a:r>
              <a:rPr lang="fr-FR" dirty="0">
                <a:solidFill>
                  <a:srgbClr val="7030A0"/>
                </a:solidFill>
              </a:rPr>
              <a:t> </a:t>
            </a:r>
            <a:r>
              <a:rPr lang="fr-FR" dirty="0" err="1">
                <a:solidFill>
                  <a:srgbClr val="7030A0"/>
                </a:solidFill>
              </a:rPr>
              <a:t>quality</a:t>
            </a:r>
            <a:endParaRPr lang="fr-FR" dirty="0">
              <a:solidFill>
                <a:srgbClr val="7030A0"/>
              </a:solidFill>
            </a:endParaRPr>
          </a:p>
        </p:txBody>
      </p:sp>
      <p:sp>
        <p:nvSpPr>
          <p:cNvPr id="33" name="ZoneTexte 32">
            <a:extLst>
              <a:ext uri="{FF2B5EF4-FFF2-40B4-BE49-F238E27FC236}">
                <a16:creationId xmlns:a16="http://schemas.microsoft.com/office/drawing/2014/main" id="{3A9D73CE-73A2-E942-96C2-155A112C018E}"/>
              </a:ext>
            </a:extLst>
          </p:cNvPr>
          <p:cNvSpPr txBox="1"/>
          <p:nvPr/>
        </p:nvSpPr>
        <p:spPr>
          <a:xfrm>
            <a:off x="3107090" y="4153672"/>
            <a:ext cx="1422825" cy="369332"/>
          </a:xfrm>
          <a:prstGeom prst="rect">
            <a:avLst/>
          </a:prstGeom>
          <a:noFill/>
        </p:spPr>
        <p:txBody>
          <a:bodyPr wrap="none" rtlCol="0">
            <a:spAutoFit/>
          </a:bodyPr>
          <a:lstStyle/>
          <a:p>
            <a:r>
              <a:rPr lang="fr-FR" dirty="0" err="1">
                <a:solidFill>
                  <a:srgbClr val="7030A0"/>
                </a:solidFill>
              </a:rPr>
              <a:t>Yield</a:t>
            </a:r>
            <a:r>
              <a:rPr lang="fr-FR" dirty="0">
                <a:solidFill>
                  <a:srgbClr val="7030A0"/>
                </a:solidFill>
              </a:rPr>
              <a:t> </a:t>
            </a:r>
            <a:r>
              <a:rPr lang="fr-FR" dirty="0" err="1">
                <a:solidFill>
                  <a:srgbClr val="7030A0"/>
                </a:solidFill>
              </a:rPr>
              <a:t>stability</a:t>
            </a:r>
            <a:endParaRPr lang="fr-FR" dirty="0">
              <a:solidFill>
                <a:srgbClr val="7030A0"/>
              </a:solidFill>
            </a:endParaRPr>
          </a:p>
        </p:txBody>
      </p:sp>
      <p:sp>
        <p:nvSpPr>
          <p:cNvPr id="36" name="ZoneTexte 35">
            <a:extLst>
              <a:ext uri="{FF2B5EF4-FFF2-40B4-BE49-F238E27FC236}">
                <a16:creationId xmlns:a16="http://schemas.microsoft.com/office/drawing/2014/main" id="{D9DDE948-E8CB-3749-AFD1-B137441AD7FC}"/>
              </a:ext>
            </a:extLst>
          </p:cNvPr>
          <p:cNvSpPr txBox="1"/>
          <p:nvPr/>
        </p:nvSpPr>
        <p:spPr>
          <a:xfrm>
            <a:off x="2792323" y="4494691"/>
            <a:ext cx="1737592" cy="369332"/>
          </a:xfrm>
          <a:prstGeom prst="rect">
            <a:avLst/>
          </a:prstGeom>
          <a:noFill/>
        </p:spPr>
        <p:txBody>
          <a:bodyPr wrap="none" rtlCol="0">
            <a:spAutoFit/>
          </a:bodyPr>
          <a:lstStyle/>
          <a:p>
            <a:r>
              <a:rPr lang="fr-FR" dirty="0" err="1">
                <a:solidFill>
                  <a:srgbClr val="7030A0"/>
                </a:solidFill>
              </a:rPr>
              <a:t>Yield</a:t>
            </a:r>
            <a:r>
              <a:rPr lang="fr-FR" dirty="0">
                <a:solidFill>
                  <a:srgbClr val="7030A0"/>
                </a:solidFill>
              </a:rPr>
              <a:t> and </a:t>
            </a:r>
            <a:r>
              <a:rPr lang="fr-FR" dirty="0" err="1">
                <a:solidFill>
                  <a:srgbClr val="7030A0"/>
                </a:solidFill>
              </a:rPr>
              <a:t>quality</a:t>
            </a:r>
            <a:endParaRPr lang="fr-FR" dirty="0">
              <a:solidFill>
                <a:srgbClr val="7030A0"/>
              </a:solidFill>
            </a:endParaRPr>
          </a:p>
        </p:txBody>
      </p:sp>
      <p:sp>
        <p:nvSpPr>
          <p:cNvPr id="37" name="ZoneTexte 36">
            <a:extLst>
              <a:ext uri="{FF2B5EF4-FFF2-40B4-BE49-F238E27FC236}">
                <a16:creationId xmlns:a16="http://schemas.microsoft.com/office/drawing/2014/main" id="{25F745CA-9059-EC49-875E-73A09DA33AF7}"/>
              </a:ext>
            </a:extLst>
          </p:cNvPr>
          <p:cNvSpPr txBox="1"/>
          <p:nvPr/>
        </p:nvSpPr>
        <p:spPr>
          <a:xfrm>
            <a:off x="3080416" y="4828648"/>
            <a:ext cx="1449499" cy="369332"/>
          </a:xfrm>
          <a:prstGeom prst="rect">
            <a:avLst/>
          </a:prstGeom>
          <a:noFill/>
        </p:spPr>
        <p:txBody>
          <a:bodyPr wrap="none" rtlCol="0">
            <a:spAutoFit/>
          </a:bodyPr>
          <a:lstStyle/>
          <a:p>
            <a:r>
              <a:rPr lang="fr-FR" dirty="0" err="1">
                <a:solidFill>
                  <a:srgbClr val="7030A0"/>
                </a:solidFill>
              </a:rPr>
              <a:t>Root</a:t>
            </a:r>
            <a:r>
              <a:rPr lang="fr-FR" dirty="0">
                <a:solidFill>
                  <a:srgbClr val="7030A0"/>
                </a:solidFill>
              </a:rPr>
              <a:t> </a:t>
            </a:r>
            <a:r>
              <a:rPr lang="fr-FR" dirty="0" err="1">
                <a:solidFill>
                  <a:srgbClr val="7030A0"/>
                </a:solidFill>
              </a:rPr>
              <a:t>biomass</a:t>
            </a:r>
            <a:endParaRPr lang="fr-FR" dirty="0">
              <a:solidFill>
                <a:srgbClr val="7030A0"/>
              </a:solidFill>
            </a:endParaRPr>
          </a:p>
        </p:txBody>
      </p:sp>
    </p:spTree>
    <p:extLst>
      <p:ext uri="{BB962C8B-B14F-4D97-AF65-F5344CB8AC3E}">
        <p14:creationId xmlns:p14="http://schemas.microsoft.com/office/powerpoint/2010/main" val="124858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E8B948-BBA1-2049-B458-B86E34E5236F}"/>
              </a:ext>
            </a:extLst>
          </p:cNvPr>
          <p:cNvSpPr/>
          <p:nvPr/>
        </p:nvSpPr>
        <p:spPr>
          <a:xfrm>
            <a:off x="-1587062" y="0"/>
            <a:ext cx="13779062"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Rectangle 85">
            <a:extLst>
              <a:ext uri="{FF2B5EF4-FFF2-40B4-BE49-F238E27FC236}">
                <a16:creationId xmlns:a16="http://schemas.microsoft.com/office/drawing/2014/main" id="{3B069240-8B75-F044-BD86-D238647757E1}"/>
              </a:ext>
            </a:extLst>
          </p:cNvPr>
          <p:cNvSpPr/>
          <p:nvPr/>
        </p:nvSpPr>
        <p:spPr>
          <a:xfrm>
            <a:off x="387996" y="3927539"/>
            <a:ext cx="5969748" cy="2930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p:cNvSpPr/>
          <p:nvPr/>
        </p:nvSpPr>
        <p:spPr>
          <a:xfrm>
            <a:off x="230319" y="108638"/>
            <a:ext cx="11192609" cy="523220"/>
          </a:xfrm>
          <a:prstGeom prst="rect">
            <a:avLst/>
          </a:prstGeom>
        </p:spPr>
        <p:txBody>
          <a:bodyPr wrap="square">
            <a:spAutoFit/>
          </a:bodyPr>
          <a:lstStyle/>
          <a:p>
            <a:r>
              <a:rPr lang="fr-FR" sz="2800" dirty="0" err="1">
                <a:latin typeface="Georgia" panose="02040502050405020303" pitchFamily="18" charset="0"/>
                <a:ea typeface="Century Gothic" charset="0"/>
                <a:cs typeface="Al Bayan Plain" pitchFamily="2" charset="-78"/>
              </a:rPr>
              <a:t>Crop</a:t>
            </a:r>
            <a:r>
              <a:rPr lang="fr-FR" sz="2800" dirty="0">
                <a:latin typeface="Georgia" panose="02040502050405020303" pitchFamily="18" charset="0"/>
                <a:ea typeface="Century Gothic" charset="0"/>
                <a:cs typeface="Al Bayan Plain" pitchFamily="2" charset="-78"/>
              </a:rPr>
              <a:t> diversification : </a:t>
            </a:r>
            <a:r>
              <a:rPr lang="fr-FR" sz="2800" b="1" dirty="0">
                <a:latin typeface="Georgia" panose="02040502050405020303" pitchFamily="18" charset="0"/>
                <a:ea typeface="Century Gothic" charset="0"/>
                <a:cs typeface="Al Bayan Plain" pitchFamily="2" charset="-78"/>
              </a:rPr>
              <a:t>QUALITY OF THE META-ANALYSES</a:t>
            </a:r>
            <a:endParaRPr lang="fr-FR" sz="2800" b="1" dirty="0">
              <a:latin typeface="Georgia" panose="02040502050405020303" pitchFamily="18" charset="0"/>
              <a:cs typeface="Al Bayan Plain" pitchFamily="2" charset="-78"/>
            </a:endParaRPr>
          </a:p>
        </p:txBody>
      </p:sp>
      <p:sp>
        <p:nvSpPr>
          <p:cNvPr id="5" name="ZoneTexte 4"/>
          <p:cNvSpPr txBox="1"/>
          <p:nvPr/>
        </p:nvSpPr>
        <p:spPr>
          <a:xfrm>
            <a:off x="1497957" y="1146209"/>
            <a:ext cx="184731" cy="369332"/>
          </a:xfrm>
          <a:prstGeom prst="rect">
            <a:avLst/>
          </a:prstGeom>
          <a:noFill/>
        </p:spPr>
        <p:txBody>
          <a:bodyPr wrap="none" rtlCol="0">
            <a:spAutoFit/>
          </a:bodyPr>
          <a:lstStyle/>
          <a:p>
            <a:endParaRPr lang="en-US" dirty="0"/>
          </a:p>
        </p:txBody>
      </p:sp>
      <p:sp>
        <p:nvSpPr>
          <p:cNvPr id="11" name="Rectangle 10">
            <a:extLst>
              <a:ext uri="{FF2B5EF4-FFF2-40B4-BE49-F238E27FC236}">
                <a16:creationId xmlns:a16="http://schemas.microsoft.com/office/drawing/2014/main" id="{7F23DADA-10E1-5541-9CC1-48CC951B0441}"/>
              </a:ext>
            </a:extLst>
          </p:cNvPr>
          <p:cNvSpPr/>
          <p:nvPr/>
        </p:nvSpPr>
        <p:spPr>
          <a:xfrm>
            <a:off x="395410" y="627620"/>
            <a:ext cx="5969748" cy="3254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3">
            <a:extLst>
              <a:ext uri="{FF2B5EF4-FFF2-40B4-BE49-F238E27FC236}">
                <a16:creationId xmlns:a16="http://schemas.microsoft.com/office/drawing/2014/main" id="{60465A49-362D-FD47-BA3E-60D102FDE0C5}"/>
              </a:ext>
            </a:extLst>
          </p:cNvPr>
          <p:cNvPicPr>
            <a:picLocks noChangeAspect="1"/>
          </p:cNvPicPr>
          <p:nvPr/>
        </p:nvPicPr>
        <p:blipFill>
          <a:blip r:embed="rId3"/>
          <a:stretch>
            <a:fillRect/>
          </a:stretch>
        </p:blipFill>
        <p:spPr>
          <a:xfrm>
            <a:off x="409364" y="622288"/>
            <a:ext cx="668592" cy="595399"/>
          </a:xfrm>
          <a:prstGeom prst="rect">
            <a:avLst/>
          </a:prstGeom>
        </p:spPr>
      </p:pic>
      <p:sp>
        <p:nvSpPr>
          <p:cNvPr id="62" name="Rectangle 61">
            <a:extLst>
              <a:ext uri="{FF2B5EF4-FFF2-40B4-BE49-F238E27FC236}">
                <a16:creationId xmlns:a16="http://schemas.microsoft.com/office/drawing/2014/main" id="{708BADAD-D862-7845-A70E-954E5E6503ED}"/>
              </a:ext>
            </a:extLst>
          </p:cNvPr>
          <p:cNvSpPr/>
          <p:nvPr/>
        </p:nvSpPr>
        <p:spPr>
          <a:xfrm>
            <a:off x="6422104" y="630111"/>
            <a:ext cx="5447360" cy="3252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2" name="ZoneTexte 81">
            <a:extLst>
              <a:ext uri="{FF2B5EF4-FFF2-40B4-BE49-F238E27FC236}">
                <a16:creationId xmlns:a16="http://schemas.microsoft.com/office/drawing/2014/main" id="{2595562C-9CC1-5541-A4AE-2AC2070759CB}"/>
              </a:ext>
            </a:extLst>
          </p:cNvPr>
          <p:cNvSpPr txBox="1"/>
          <p:nvPr/>
        </p:nvSpPr>
        <p:spPr>
          <a:xfrm>
            <a:off x="1119913" y="745982"/>
            <a:ext cx="4850644" cy="461665"/>
          </a:xfrm>
          <a:prstGeom prst="rect">
            <a:avLst/>
          </a:prstGeom>
          <a:noFill/>
        </p:spPr>
        <p:txBody>
          <a:bodyPr wrap="square" rtlCol="0">
            <a:spAutoFit/>
          </a:bodyPr>
          <a:lstStyle/>
          <a:p>
            <a:r>
              <a:rPr lang="fr-FR" sz="2400" b="1" dirty="0"/>
              <a:t>REVIEW </a:t>
            </a:r>
            <a:r>
              <a:rPr lang="fr-FR" dirty="0"/>
              <a:t>CRITERIONS</a:t>
            </a:r>
            <a:endParaRPr lang="fr-FR" i="1" dirty="0"/>
          </a:p>
        </p:txBody>
      </p:sp>
      <p:sp>
        <p:nvSpPr>
          <p:cNvPr id="15" name="ZoneTexte 14">
            <a:extLst>
              <a:ext uri="{FF2B5EF4-FFF2-40B4-BE49-F238E27FC236}">
                <a16:creationId xmlns:a16="http://schemas.microsoft.com/office/drawing/2014/main" id="{0B61CA67-65F9-254D-8177-015B64EB3F53}"/>
              </a:ext>
            </a:extLst>
          </p:cNvPr>
          <p:cNvSpPr txBox="1"/>
          <p:nvPr/>
        </p:nvSpPr>
        <p:spPr>
          <a:xfrm>
            <a:off x="4689314" y="3059668"/>
            <a:ext cx="1675843" cy="369332"/>
          </a:xfrm>
          <a:prstGeom prst="rect">
            <a:avLst/>
          </a:prstGeom>
          <a:noFill/>
        </p:spPr>
        <p:txBody>
          <a:bodyPr wrap="none" rtlCol="0">
            <a:spAutoFit/>
          </a:bodyPr>
          <a:lstStyle/>
          <a:p>
            <a:r>
              <a:rPr lang="fr-FR" dirty="0"/>
              <a:t># of </a:t>
            </a:r>
            <a:r>
              <a:rPr lang="fr-FR" dirty="0" err="1"/>
              <a:t>Effect_sizes</a:t>
            </a:r>
            <a:endParaRPr lang="fr-FR" dirty="0"/>
          </a:p>
        </p:txBody>
      </p:sp>
      <p:pic>
        <p:nvPicPr>
          <p:cNvPr id="17" name="Image 16">
            <a:extLst>
              <a:ext uri="{FF2B5EF4-FFF2-40B4-BE49-F238E27FC236}">
                <a16:creationId xmlns:a16="http://schemas.microsoft.com/office/drawing/2014/main" id="{6438D530-F039-9F41-A498-256216BEFB08}"/>
              </a:ext>
            </a:extLst>
          </p:cNvPr>
          <p:cNvPicPr>
            <a:picLocks noChangeAspect="1"/>
          </p:cNvPicPr>
          <p:nvPr/>
        </p:nvPicPr>
        <p:blipFill>
          <a:blip r:embed="rId4"/>
          <a:stretch>
            <a:fillRect/>
          </a:stretch>
        </p:blipFill>
        <p:spPr>
          <a:xfrm>
            <a:off x="6544203" y="1153272"/>
            <a:ext cx="5228970" cy="2729136"/>
          </a:xfrm>
          <a:prstGeom prst="rect">
            <a:avLst/>
          </a:prstGeom>
        </p:spPr>
      </p:pic>
      <p:pic>
        <p:nvPicPr>
          <p:cNvPr id="20" name="Image 19">
            <a:extLst>
              <a:ext uri="{FF2B5EF4-FFF2-40B4-BE49-F238E27FC236}">
                <a16:creationId xmlns:a16="http://schemas.microsoft.com/office/drawing/2014/main" id="{DCC28473-795D-C44A-80F8-40E022D729FD}"/>
              </a:ext>
            </a:extLst>
          </p:cNvPr>
          <p:cNvPicPr>
            <a:picLocks noChangeAspect="1"/>
          </p:cNvPicPr>
          <p:nvPr/>
        </p:nvPicPr>
        <p:blipFill rotWithShape="1">
          <a:blip r:embed="rId5"/>
          <a:srcRect t="19111"/>
          <a:stretch/>
        </p:blipFill>
        <p:spPr>
          <a:xfrm>
            <a:off x="409364" y="4314343"/>
            <a:ext cx="5648310" cy="2350604"/>
          </a:xfrm>
          <a:prstGeom prst="rect">
            <a:avLst/>
          </a:prstGeom>
        </p:spPr>
      </p:pic>
      <p:pic>
        <p:nvPicPr>
          <p:cNvPr id="26" name="Image 25">
            <a:extLst>
              <a:ext uri="{FF2B5EF4-FFF2-40B4-BE49-F238E27FC236}">
                <a16:creationId xmlns:a16="http://schemas.microsoft.com/office/drawing/2014/main" id="{45CEAD11-7B8E-A044-AA13-39122B4EFD58}"/>
              </a:ext>
            </a:extLst>
          </p:cNvPr>
          <p:cNvPicPr>
            <a:picLocks noChangeAspect="1"/>
          </p:cNvPicPr>
          <p:nvPr/>
        </p:nvPicPr>
        <p:blipFill rotWithShape="1">
          <a:blip r:embed="rId6"/>
          <a:srcRect b="618"/>
          <a:stretch/>
        </p:blipFill>
        <p:spPr>
          <a:xfrm>
            <a:off x="387996" y="1153272"/>
            <a:ext cx="5885036" cy="2729059"/>
          </a:xfrm>
          <a:prstGeom prst="rect">
            <a:avLst/>
          </a:prstGeom>
        </p:spPr>
      </p:pic>
      <p:pic>
        <p:nvPicPr>
          <p:cNvPr id="83" name="Image 82">
            <a:extLst>
              <a:ext uri="{FF2B5EF4-FFF2-40B4-BE49-F238E27FC236}">
                <a16:creationId xmlns:a16="http://schemas.microsoft.com/office/drawing/2014/main" id="{EC96E735-1769-3741-BA97-7E6CB07783CB}"/>
              </a:ext>
            </a:extLst>
          </p:cNvPr>
          <p:cNvPicPr>
            <a:picLocks noChangeAspect="1"/>
          </p:cNvPicPr>
          <p:nvPr/>
        </p:nvPicPr>
        <p:blipFill>
          <a:blip r:embed="rId3"/>
          <a:stretch>
            <a:fillRect/>
          </a:stretch>
        </p:blipFill>
        <p:spPr>
          <a:xfrm>
            <a:off x="409364" y="3962784"/>
            <a:ext cx="668592" cy="595399"/>
          </a:xfrm>
          <a:prstGeom prst="rect">
            <a:avLst/>
          </a:prstGeom>
        </p:spPr>
      </p:pic>
      <p:sp>
        <p:nvSpPr>
          <p:cNvPr id="84" name="ZoneTexte 83">
            <a:extLst>
              <a:ext uri="{FF2B5EF4-FFF2-40B4-BE49-F238E27FC236}">
                <a16:creationId xmlns:a16="http://schemas.microsoft.com/office/drawing/2014/main" id="{44429F99-1F66-2A44-B38B-56FBC70D3154}"/>
              </a:ext>
            </a:extLst>
          </p:cNvPr>
          <p:cNvSpPr txBox="1"/>
          <p:nvPr/>
        </p:nvSpPr>
        <p:spPr>
          <a:xfrm>
            <a:off x="1119913" y="4011528"/>
            <a:ext cx="4850644" cy="461665"/>
          </a:xfrm>
          <a:prstGeom prst="rect">
            <a:avLst/>
          </a:prstGeom>
          <a:noFill/>
        </p:spPr>
        <p:txBody>
          <a:bodyPr wrap="square" rtlCol="0">
            <a:spAutoFit/>
          </a:bodyPr>
          <a:lstStyle/>
          <a:p>
            <a:r>
              <a:rPr lang="fr-FR" sz="2400" b="1" dirty="0"/>
              <a:t>BIAS </a:t>
            </a:r>
            <a:r>
              <a:rPr lang="fr-FR" dirty="0"/>
              <a:t>CRITERIONS</a:t>
            </a:r>
            <a:endParaRPr lang="fr-FR" i="1" dirty="0"/>
          </a:p>
        </p:txBody>
      </p:sp>
      <p:sp>
        <p:nvSpPr>
          <p:cNvPr id="28" name="ZoneTexte 27">
            <a:extLst>
              <a:ext uri="{FF2B5EF4-FFF2-40B4-BE49-F238E27FC236}">
                <a16:creationId xmlns:a16="http://schemas.microsoft.com/office/drawing/2014/main" id="{09167953-94FE-2741-8F8A-1FE6B85E40B7}"/>
              </a:ext>
            </a:extLst>
          </p:cNvPr>
          <p:cNvSpPr txBox="1"/>
          <p:nvPr/>
        </p:nvSpPr>
        <p:spPr>
          <a:xfrm>
            <a:off x="4385616" y="3328334"/>
            <a:ext cx="2007537" cy="369332"/>
          </a:xfrm>
          <a:prstGeom prst="rect">
            <a:avLst/>
          </a:prstGeom>
          <a:noFill/>
        </p:spPr>
        <p:txBody>
          <a:bodyPr wrap="none" rtlCol="0">
            <a:spAutoFit/>
          </a:bodyPr>
          <a:lstStyle/>
          <a:p>
            <a:r>
              <a:rPr lang="fr-FR" dirty="0"/>
              <a:t>% of Meta-analyses</a:t>
            </a:r>
          </a:p>
        </p:txBody>
      </p:sp>
      <p:sp>
        <p:nvSpPr>
          <p:cNvPr id="87" name="ZoneTexte 86">
            <a:extLst>
              <a:ext uri="{FF2B5EF4-FFF2-40B4-BE49-F238E27FC236}">
                <a16:creationId xmlns:a16="http://schemas.microsoft.com/office/drawing/2014/main" id="{20911808-CB00-4643-9990-5D8D4977D25F}"/>
              </a:ext>
            </a:extLst>
          </p:cNvPr>
          <p:cNvSpPr txBox="1"/>
          <p:nvPr/>
        </p:nvSpPr>
        <p:spPr>
          <a:xfrm>
            <a:off x="4196418" y="6075788"/>
            <a:ext cx="2007537" cy="369332"/>
          </a:xfrm>
          <a:prstGeom prst="rect">
            <a:avLst/>
          </a:prstGeom>
          <a:noFill/>
        </p:spPr>
        <p:txBody>
          <a:bodyPr wrap="none" rtlCol="0">
            <a:spAutoFit/>
          </a:bodyPr>
          <a:lstStyle/>
          <a:p>
            <a:r>
              <a:rPr lang="fr-FR" dirty="0"/>
              <a:t>% of Meta-analyses</a:t>
            </a:r>
          </a:p>
        </p:txBody>
      </p:sp>
      <p:pic>
        <p:nvPicPr>
          <p:cNvPr id="88" name="Image 87">
            <a:extLst>
              <a:ext uri="{FF2B5EF4-FFF2-40B4-BE49-F238E27FC236}">
                <a16:creationId xmlns:a16="http://schemas.microsoft.com/office/drawing/2014/main" id="{9D9216D4-8719-DB41-8412-D8BCF4E9996E}"/>
              </a:ext>
            </a:extLst>
          </p:cNvPr>
          <p:cNvPicPr>
            <a:picLocks noChangeAspect="1"/>
          </p:cNvPicPr>
          <p:nvPr/>
        </p:nvPicPr>
        <p:blipFill>
          <a:blip r:embed="rId3"/>
          <a:stretch>
            <a:fillRect/>
          </a:stretch>
        </p:blipFill>
        <p:spPr>
          <a:xfrm>
            <a:off x="6665030" y="624902"/>
            <a:ext cx="668592" cy="595399"/>
          </a:xfrm>
          <a:prstGeom prst="rect">
            <a:avLst/>
          </a:prstGeom>
        </p:spPr>
      </p:pic>
      <p:sp>
        <p:nvSpPr>
          <p:cNvPr id="89" name="ZoneTexte 88">
            <a:extLst>
              <a:ext uri="{FF2B5EF4-FFF2-40B4-BE49-F238E27FC236}">
                <a16:creationId xmlns:a16="http://schemas.microsoft.com/office/drawing/2014/main" id="{96F19BD3-4F42-4C4C-8E0F-7E6FE453AB4B}"/>
              </a:ext>
            </a:extLst>
          </p:cNvPr>
          <p:cNvSpPr txBox="1"/>
          <p:nvPr/>
        </p:nvSpPr>
        <p:spPr>
          <a:xfrm>
            <a:off x="7375579" y="748596"/>
            <a:ext cx="4850644" cy="461665"/>
          </a:xfrm>
          <a:prstGeom prst="rect">
            <a:avLst/>
          </a:prstGeom>
          <a:noFill/>
        </p:spPr>
        <p:txBody>
          <a:bodyPr wrap="square" rtlCol="0">
            <a:spAutoFit/>
          </a:bodyPr>
          <a:lstStyle/>
          <a:p>
            <a:r>
              <a:rPr lang="fr-FR" sz="2400" b="1" dirty="0"/>
              <a:t>STATISTICAL </a:t>
            </a:r>
            <a:r>
              <a:rPr lang="fr-FR" dirty="0"/>
              <a:t>CRITERIONS</a:t>
            </a:r>
            <a:endParaRPr lang="fr-FR" i="1" dirty="0"/>
          </a:p>
        </p:txBody>
      </p:sp>
      <p:sp>
        <p:nvSpPr>
          <p:cNvPr id="90" name="ZoneTexte 89">
            <a:extLst>
              <a:ext uri="{FF2B5EF4-FFF2-40B4-BE49-F238E27FC236}">
                <a16:creationId xmlns:a16="http://schemas.microsoft.com/office/drawing/2014/main" id="{D10BE5BB-7837-5346-A1DB-D4E618C92AFD}"/>
              </a:ext>
            </a:extLst>
          </p:cNvPr>
          <p:cNvSpPr txBox="1"/>
          <p:nvPr/>
        </p:nvSpPr>
        <p:spPr>
          <a:xfrm>
            <a:off x="10028410" y="3328334"/>
            <a:ext cx="1802994" cy="338554"/>
          </a:xfrm>
          <a:prstGeom prst="rect">
            <a:avLst/>
          </a:prstGeom>
          <a:noFill/>
        </p:spPr>
        <p:txBody>
          <a:bodyPr wrap="none" rtlCol="0">
            <a:spAutoFit/>
          </a:bodyPr>
          <a:lstStyle/>
          <a:p>
            <a:r>
              <a:rPr lang="fr-FR" sz="1600" dirty="0"/>
              <a:t>% of Meta-analyses</a:t>
            </a:r>
          </a:p>
        </p:txBody>
      </p:sp>
      <p:sp>
        <p:nvSpPr>
          <p:cNvPr id="91" name="Rectangle 90">
            <a:extLst>
              <a:ext uri="{FF2B5EF4-FFF2-40B4-BE49-F238E27FC236}">
                <a16:creationId xmlns:a16="http://schemas.microsoft.com/office/drawing/2014/main" id="{7F4C51ED-F777-2D4B-A633-0D7425084D17}"/>
              </a:ext>
            </a:extLst>
          </p:cNvPr>
          <p:cNvSpPr/>
          <p:nvPr/>
        </p:nvSpPr>
        <p:spPr>
          <a:xfrm>
            <a:off x="6415846" y="3927539"/>
            <a:ext cx="5969748" cy="2930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2" name="Image 91">
            <a:extLst>
              <a:ext uri="{FF2B5EF4-FFF2-40B4-BE49-F238E27FC236}">
                <a16:creationId xmlns:a16="http://schemas.microsoft.com/office/drawing/2014/main" id="{9C9557A8-03EC-5344-9310-C5B4947FEF8E}"/>
              </a:ext>
            </a:extLst>
          </p:cNvPr>
          <p:cNvPicPr>
            <a:picLocks noChangeAspect="1"/>
          </p:cNvPicPr>
          <p:nvPr/>
        </p:nvPicPr>
        <p:blipFill>
          <a:blip r:embed="rId3"/>
          <a:stretch>
            <a:fillRect/>
          </a:stretch>
        </p:blipFill>
        <p:spPr>
          <a:xfrm>
            <a:off x="6437214" y="3947794"/>
            <a:ext cx="668592" cy="595399"/>
          </a:xfrm>
          <a:prstGeom prst="rect">
            <a:avLst/>
          </a:prstGeom>
        </p:spPr>
      </p:pic>
      <p:sp>
        <p:nvSpPr>
          <p:cNvPr id="93" name="ZoneTexte 92">
            <a:extLst>
              <a:ext uri="{FF2B5EF4-FFF2-40B4-BE49-F238E27FC236}">
                <a16:creationId xmlns:a16="http://schemas.microsoft.com/office/drawing/2014/main" id="{5BA5AA35-404E-2143-B694-32E5525A0ABB}"/>
              </a:ext>
            </a:extLst>
          </p:cNvPr>
          <p:cNvSpPr txBox="1"/>
          <p:nvPr/>
        </p:nvSpPr>
        <p:spPr>
          <a:xfrm>
            <a:off x="7147763" y="4011528"/>
            <a:ext cx="4850644" cy="461665"/>
          </a:xfrm>
          <a:prstGeom prst="rect">
            <a:avLst/>
          </a:prstGeom>
          <a:noFill/>
        </p:spPr>
        <p:txBody>
          <a:bodyPr wrap="square" rtlCol="0">
            <a:spAutoFit/>
          </a:bodyPr>
          <a:lstStyle/>
          <a:p>
            <a:r>
              <a:rPr lang="fr-FR" sz="2400" b="1" dirty="0"/>
              <a:t>EVOLUTION </a:t>
            </a:r>
            <a:r>
              <a:rPr lang="fr-FR" dirty="0"/>
              <a:t>OF QUALITY CRITERIONS</a:t>
            </a:r>
            <a:endParaRPr lang="fr-FR" i="1" dirty="0"/>
          </a:p>
        </p:txBody>
      </p:sp>
      <p:pic>
        <p:nvPicPr>
          <p:cNvPr id="33" name="Image 32">
            <a:extLst>
              <a:ext uri="{FF2B5EF4-FFF2-40B4-BE49-F238E27FC236}">
                <a16:creationId xmlns:a16="http://schemas.microsoft.com/office/drawing/2014/main" id="{E4AE9488-7BC9-974A-913F-E1554B2C5F5A}"/>
              </a:ext>
            </a:extLst>
          </p:cNvPr>
          <p:cNvPicPr>
            <a:picLocks noChangeAspect="1"/>
          </p:cNvPicPr>
          <p:nvPr/>
        </p:nvPicPr>
        <p:blipFill>
          <a:blip r:embed="rId7"/>
          <a:stretch>
            <a:fillRect/>
          </a:stretch>
        </p:blipFill>
        <p:spPr>
          <a:xfrm>
            <a:off x="7144278" y="4557060"/>
            <a:ext cx="3953780" cy="2632752"/>
          </a:xfrm>
          <a:prstGeom prst="rect">
            <a:avLst/>
          </a:prstGeom>
        </p:spPr>
      </p:pic>
    </p:spTree>
    <p:extLst>
      <p:ext uri="{BB962C8B-B14F-4D97-AF65-F5344CB8AC3E}">
        <p14:creationId xmlns:p14="http://schemas.microsoft.com/office/powerpoint/2010/main" val="10721189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
          <p:cNvSpPr>
            <a:spLocks noGrp="1"/>
          </p:cNvSpPr>
          <p:nvPr>
            <p:ph type="sldNum" sz="quarter" idx="12"/>
          </p:nvPr>
        </p:nvSpPr>
        <p:spPr>
          <a:xfrm>
            <a:off x="9122181" y="6117264"/>
            <a:ext cx="2743200" cy="365125"/>
          </a:xfrm>
        </p:spPr>
        <p:txBody>
          <a:bodyPr/>
          <a:lstStyle/>
          <a:p>
            <a:fld id="{70D0BFDF-69CD-404D-A0CD-736B996C4998}" type="slidenum">
              <a:rPr lang="fr-FR" sz="2800" smtClean="0"/>
              <a:t>30</a:t>
            </a:fld>
            <a:endParaRPr lang="fr-FR" sz="2800" dirty="0"/>
          </a:p>
        </p:txBody>
      </p:sp>
      <p:cxnSp>
        <p:nvCxnSpPr>
          <p:cNvPr id="7" name="Connecteur droit 6"/>
          <p:cNvCxnSpPr/>
          <p:nvPr/>
        </p:nvCxnSpPr>
        <p:spPr>
          <a:xfrm flipV="1">
            <a:off x="-137011" y="588936"/>
            <a:ext cx="5607913" cy="21063"/>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13" name="ZoneTexte 12">
            <a:extLst>
              <a:ext uri="{FF2B5EF4-FFF2-40B4-BE49-F238E27FC236}">
                <a16:creationId xmlns:a16="http://schemas.microsoft.com/office/drawing/2014/main" id="{61355B32-E09F-0F44-BEE1-0B57DFA05AA7}"/>
              </a:ext>
            </a:extLst>
          </p:cNvPr>
          <p:cNvSpPr txBox="1"/>
          <p:nvPr/>
        </p:nvSpPr>
        <p:spPr>
          <a:xfrm>
            <a:off x="3284061" y="763887"/>
            <a:ext cx="1245854" cy="369332"/>
          </a:xfrm>
          <a:prstGeom prst="rect">
            <a:avLst/>
          </a:prstGeom>
          <a:noFill/>
        </p:spPr>
        <p:txBody>
          <a:bodyPr wrap="none" rtlCol="0">
            <a:spAutoFit/>
          </a:bodyPr>
          <a:lstStyle/>
          <a:p>
            <a:r>
              <a:rPr lang="fr-FR" dirty="0" err="1">
                <a:solidFill>
                  <a:srgbClr val="53A554"/>
                </a:solidFill>
              </a:rPr>
              <a:t>Soil</a:t>
            </a:r>
            <a:r>
              <a:rPr lang="fr-FR" dirty="0">
                <a:solidFill>
                  <a:srgbClr val="53A554"/>
                </a:solidFill>
              </a:rPr>
              <a:t> </a:t>
            </a:r>
            <a:r>
              <a:rPr lang="fr-FR" dirty="0" err="1">
                <a:solidFill>
                  <a:srgbClr val="53A554"/>
                </a:solidFill>
              </a:rPr>
              <a:t>Quality</a:t>
            </a:r>
            <a:endParaRPr lang="fr-FR" dirty="0">
              <a:solidFill>
                <a:srgbClr val="53A554"/>
              </a:solidFill>
            </a:endParaRPr>
          </a:p>
        </p:txBody>
      </p:sp>
      <p:sp>
        <p:nvSpPr>
          <p:cNvPr id="22" name="ZoneTexte 21">
            <a:extLst>
              <a:ext uri="{FF2B5EF4-FFF2-40B4-BE49-F238E27FC236}">
                <a16:creationId xmlns:a16="http://schemas.microsoft.com/office/drawing/2014/main" id="{675B779F-30D3-8547-9B6A-5D66DF0B5AE1}"/>
              </a:ext>
            </a:extLst>
          </p:cNvPr>
          <p:cNvSpPr txBox="1"/>
          <p:nvPr/>
        </p:nvSpPr>
        <p:spPr>
          <a:xfrm>
            <a:off x="3313428" y="1133219"/>
            <a:ext cx="1216487" cy="369332"/>
          </a:xfrm>
          <a:prstGeom prst="rect">
            <a:avLst/>
          </a:prstGeom>
          <a:noFill/>
        </p:spPr>
        <p:txBody>
          <a:bodyPr wrap="none" rtlCol="0">
            <a:spAutoFit/>
          </a:bodyPr>
          <a:lstStyle/>
          <a:p>
            <a:r>
              <a:rPr lang="fr-FR" dirty="0">
                <a:solidFill>
                  <a:srgbClr val="7030A0"/>
                </a:solidFill>
              </a:rPr>
              <a:t>Production</a:t>
            </a:r>
          </a:p>
        </p:txBody>
      </p:sp>
      <p:sp>
        <p:nvSpPr>
          <p:cNvPr id="23" name="ZoneTexte 22">
            <a:extLst>
              <a:ext uri="{FF2B5EF4-FFF2-40B4-BE49-F238E27FC236}">
                <a16:creationId xmlns:a16="http://schemas.microsoft.com/office/drawing/2014/main" id="{5A1709F1-6444-7142-86CF-75EFA34BB4C4}"/>
              </a:ext>
            </a:extLst>
          </p:cNvPr>
          <p:cNvSpPr txBox="1"/>
          <p:nvPr/>
        </p:nvSpPr>
        <p:spPr>
          <a:xfrm>
            <a:off x="3030409" y="2796644"/>
            <a:ext cx="1454437" cy="369332"/>
          </a:xfrm>
          <a:prstGeom prst="rect">
            <a:avLst/>
          </a:prstGeom>
          <a:noFill/>
        </p:spPr>
        <p:txBody>
          <a:bodyPr wrap="none" rtlCol="0">
            <a:spAutoFit/>
          </a:bodyPr>
          <a:lstStyle/>
          <a:p>
            <a:r>
              <a:rPr lang="fr-FR" dirty="0">
                <a:solidFill>
                  <a:srgbClr val="53A554"/>
                </a:solidFill>
              </a:rPr>
              <a:t>Water </a:t>
            </a:r>
            <a:r>
              <a:rPr lang="fr-FR" dirty="0" err="1">
                <a:solidFill>
                  <a:srgbClr val="53A554"/>
                </a:solidFill>
              </a:rPr>
              <a:t>quality</a:t>
            </a:r>
            <a:endParaRPr lang="fr-FR" dirty="0">
              <a:solidFill>
                <a:srgbClr val="53A554"/>
              </a:solidFill>
            </a:endParaRPr>
          </a:p>
        </p:txBody>
      </p:sp>
      <p:sp>
        <p:nvSpPr>
          <p:cNvPr id="24" name="ZoneTexte 23">
            <a:extLst>
              <a:ext uri="{FF2B5EF4-FFF2-40B4-BE49-F238E27FC236}">
                <a16:creationId xmlns:a16="http://schemas.microsoft.com/office/drawing/2014/main" id="{3CFBC0E3-D3DA-B443-AD18-095BEA2F0ACE}"/>
              </a:ext>
            </a:extLst>
          </p:cNvPr>
          <p:cNvSpPr txBox="1"/>
          <p:nvPr/>
        </p:nvSpPr>
        <p:spPr>
          <a:xfrm>
            <a:off x="2198443" y="1461194"/>
            <a:ext cx="2331472" cy="369332"/>
          </a:xfrm>
          <a:prstGeom prst="rect">
            <a:avLst/>
          </a:prstGeom>
          <a:noFill/>
        </p:spPr>
        <p:txBody>
          <a:bodyPr wrap="none" rtlCol="0">
            <a:spAutoFit/>
          </a:bodyPr>
          <a:lstStyle/>
          <a:p>
            <a:r>
              <a:rPr lang="fr-FR" dirty="0">
                <a:solidFill>
                  <a:srgbClr val="53A554"/>
                </a:solidFill>
              </a:rPr>
              <a:t>Associated </a:t>
            </a:r>
            <a:r>
              <a:rPr lang="fr-FR" dirty="0" err="1">
                <a:solidFill>
                  <a:srgbClr val="53A554"/>
                </a:solidFill>
              </a:rPr>
              <a:t>biodiversity</a:t>
            </a:r>
            <a:endParaRPr lang="fr-FR" dirty="0">
              <a:solidFill>
                <a:srgbClr val="53A554"/>
              </a:solidFill>
            </a:endParaRPr>
          </a:p>
        </p:txBody>
      </p:sp>
      <p:sp>
        <p:nvSpPr>
          <p:cNvPr id="25" name="ZoneTexte 24">
            <a:extLst>
              <a:ext uri="{FF2B5EF4-FFF2-40B4-BE49-F238E27FC236}">
                <a16:creationId xmlns:a16="http://schemas.microsoft.com/office/drawing/2014/main" id="{014A3198-956F-0249-9DF8-81A87B0B38A6}"/>
              </a:ext>
            </a:extLst>
          </p:cNvPr>
          <p:cNvSpPr txBox="1"/>
          <p:nvPr/>
        </p:nvSpPr>
        <p:spPr>
          <a:xfrm>
            <a:off x="1568054" y="1799748"/>
            <a:ext cx="2924711" cy="369332"/>
          </a:xfrm>
          <a:prstGeom prst="rect">
            <a:avLst/>
          </a:prstGeom>
          <a:noFill/>
        </p:spPr>
        <p:txBody>
          <a:bodyPr wrap="none" rtlCol="0">
            <a:spAutoFit/>
          </a:bodyPr>
          <a:lstStyle/>
          <a:p>
            <a:r>
              <a:rPr lang="fr-FR" dirty="0">
                <a:solidFill>
                  <a:srgbClr val="7030A0"/>
                </a:solidFill>
              </a:rPr>
              <a:t>Pest and </a:t>
            </a:r>
            <a:r>
              <a:rPr lang="fr-FR" dirty="0" err="1">
                <a:solidFill>
                  <a:srgbClr val="7030A0"/>
                </a:solidFill>
              </a:rPr>
              <a:t>diseases</a:t>
            </a:r>
            <a:r>
              <a:rPr lang="fr-FR" dirty="0">
                <a:solidFill>
                  <a:srgbClr val="7030A0"/>
                </a:solidFill>
              </a:rPr>
              <a:t> </a:t>
            </a:r>
            <a:r>
              <a:rPr lang="fr-FR" dirty="0" err="1">
                <a:solidFill>
                  <a:srgbClr val="7030A0"/>
                </a:solidFill>
              </a:rPr>
              <a:t>regulations</a:t>
            </a:r>
            <a:endParaRPr lang="fr-FR" dirty="0">
              <a:solidFill>
                <a:srgbClr val="7030A0"/>
              </a:solidFill>
            </a:endParaRPr>
          </a:p>
        </p:txBody>
      </p:sp>
      <p:sp>
        <p:nvSpPr>
          <p:cNvPr id="26" name="ZoneTexte 25">
            <a:extLst>
              <a:ext uri="{FF2B5EF4-FFF2-40B4-BE49-F238E27FC236}">
                <a16:creationId xmlns:a16="http://schemas.microsoft.com/office/drawing/2014/main" id="{CF74B1B0-B9E7-1943-A167-75E144459AD7}"/>
              </a:ext>
            </a:extLst>
          </p:cNvPr>
          <p:cNvSpPr txBox="1"/>
          <p:nvPr/>
        </p:nvSpPr>
        <p:spPr>
          <a:xfrm>
            <a:off x="1994541" y="2133705"/>
            <a:ext cx="2535374" cy="369332"/>
          </a:xfrm>
          <a:prstGeom prst="rect">
            <a:avLst/>
          </a:prstGeom>
          <a:noFill/>
        </p:spPr>
        <p:txBody>
          <a:bodyPr wrap="none" rtlCol="0">
            <a:spAutoFit/>
          </a:bodyPr>
          <a:lstStyle/>
          <a:p>
            <a:r>
              <a:rPr lang="fr-FR" dirty="0">
                <a:solidFill>
                  <a:srgbClr val="53A554"/>
                </a:solidFill>
              </a:rPr>
              <a:t>Green house gaz </a:t>
            </a:r>
            <a:r>
              <a:rPr lang="fr-FR" dirty="0" err="1">
                <a:solidFill>
                  <a:srgbClr val="53A554"/>
                </a:solidFill>
              </a:rPr>
              <a:t>emision</a:t>
            </a:r>
            <a:endParaRPr lang="fr-FR" dirty="0">
              <a:solidFill>
                <a:srgbClr val="53A554"/>
              </a:solidFill>
            </a:endParaRPr>
          </a:p>
        </p:txBody>
      </p:sp>
      <p:sp>
        <p:nvSpPr>
          <p:cNvPr id="27" name="ZoneTexte 26">
            <a:extLst>
              <a:ext uri="{FF2B5EF4-FFF2-40B4-BE49-F238E27FC236}">
                <a16:creationId xmlns:a16="http://schemas.microsoft.com/office/drawing/2014/main" id="{E3C79CEF-ACD0-9343-AC36-2B1FE73F1D27}"/>
              </a:ext>
            </a:extLst>
          </p:cNvPr>
          <p:cNvSpPr txBox="1"/>
          <p:nvPr/>
        </p:nvSpPr>
        <p:spPr>
          <a:xfrm>
            <a:off x="3295793" y="3136722"/>
            <a:ext cx="1140249" cy="369332"/>
          </a:xfrm>
          <a:prstGeom prst="rect">
            <a:avLst/>
          </a:prstGeom>
          <a:noFill/>
        </p:spPr>
        <p:txBody>
          <a:bodyPr wrap="none" rtlCol="0">
            <a:spAutoFit/>
          </a:bodyPr>
          <a:lstStyle/>
          <a:p>
            <a:r>
              <a:rPr lang="fr-FR" dirty="0">
                <a:solidFill>
                  <a:srgbClr val="53A554"/>
                </a:solidFill>
              </a:rPr>
              <a:t>Water use</a:t>
            </a:r>
          </a:p>
        </p:txBody>
      </p:sp>
      <p:sp>
        <p:nvSpPr>
          <p:cNvPr id="28" name="ZoneTexte 27">
            <a:extLst>
              <a:ext uri="{FF2B5EF4-FFF2-40B4-BE49-F238E27FC236}">
                <a16:creationId xmlns:a16="http://schemas.microsoft.com/office/drawing/2014/main" id="{D59A2B94-FA6F-3649-941D-DB35D2A6AD82}"/>
              </a:ext>
            </a:extLst>
          </p:cNvPr>
          <p:cNvSpPr txBox="1"/>
          <p:nvPr/>
        </p:nvSpPr>
        <p:spPr>
          <a:xfrm>
            <a:off x="3164625" y="3452895"/>
            <a:ext cx="1271374" cy="369332"/>
          </a:xfrm>
          <a:prstGeom prst="rect">
            <a:avLst/>
          </a:prstGeom>
          <a:noFill/>
        </p:spPr>
        <p:txBody>
          <a:bodyPr wrap="none" rtlCol="0">
            <a:spAutoFit/>
          </a:bodyPr>
          <a:lstStyle/>
          <a:p>
            <a:r>
              <a:rPr lang="fr-FR" dirty="0" err="1">
                <a:solidFill>
                  <a:srgbClr val="3466CC"/>
                </a:solidFill>
              </a:rPr>
              <a:t>Profitability</a:t>
            </a:r>
            <a:endParaRPr lang="fr-FR" dirty="0">
              <a:solidFill>
                <a:srgbClr val="3466CC"/>
              </a:solidFill>
            </a:endParaRPr>
          </a:p>
        </p:txBody>
      </p:sp>
      <p:sp>
        <p:nvSpPr>
          <p:cNvPr id="29" name="ZoneTexte 28">
            <a:extLst>
              <a:ext uri="{FF2B5EF4-FFF2-40B4-BE49-F238E27FC236}">
                <a16:creationId xmlns:a16="http://schemas.microsoft.com/office/drawing/2014/main" id="{0BAFE9DA-B222-874F-809B-1746148C9BCC}"/>
              </a:ext>
            </a:extLst>
          </p:cNvPr>
          <p:cNvSpPr txBox="1"/>
          <p:nvPr/>
        </p:nvSpPr>
        <p:spPr>
          <a:xfrm>
            <a:off x="2535918" y="4460790"/>
            <a:ext cx="2012602" cy="369332"/>
          </a:xfrm>
          <a:prstGeom prst="rect">
            <a:avLst/>
          </a:prstGeom>
          <a:noFill/>
        </p:spPr>
        <p:txBody>
          <a:bodyPr wrap="none" rtlCol="0">
            <a:spAutoFit/>
          </a:bodyPr>
          <a:lstStyle/>
          <a:p>
            <a:r>
              <a:rPr lang="fr-FR" dirty="0">
                <a:solidFill>
                  <a:srgbClr val="7030A0"/>
                </a:solidFill>
              </a:rPr>
              <a:t>Input use </a:t>
            </a:r>
            <a:r>
              <a:rPr lang="fr-FR" dirty="0" err="1">
                <a:solidFill>
                  <a:srgbClr val="7030A0"/>
                </a:solidFill>
              </a:rPr>
              <a:t>efficiency</a:t>
            </a:r>
            <a:endParaRPr lang="fr-FR" dirty="0">
              <a:solidFill>
                <a:srgbClr val="7030A0"/>
              </a:solidFill>
            </a:endParaRPr>
          </a:p>
        </p:txBody>
      </p:sp>
      <p:sp>
        <p:nvSpPr>
          <p:cNvPr id="30" name="ZoneTexte 29">
            <a:extLst>
              <a:ext uri="{FF2B5EF4-FFF2-40B4-BE49-F238E27FC236}">
                <a16:creationId xmlns:a16="http://schemas.microsoft.com/office/drawing/2014/main" id="{958FCC8D-C62F-C14A-B91D-7C6B19ACD4DB}"/>
              </a:ext>
            </a:extLst>
          </p:cNvPr>
          <p:cNvSpPr txBox="1"/>
          <p:nvPr/>
        </p:nvSpPr>
        <p:spPr>
          <a:xfrm>
            <a:off x="2788965" y="2473783"/>
            <a:ext cx="1703800" cy="369332"/>
          </a:xfrm>
          <a:prstGeom prst="rect">
            <a:avLst/>
          </a:prstGeom>
          <a:noFill/>
        </p:spPr>
        <p:txBody>
          <a:bodyPr wrap="none" rtlCol="0">
            <a:spAutoFit/>
          </a:bodyPr>
          <a:lstStyle/>
          <a:p>
            <a:r>
              <a:rPr lang="fr-FR" dirty="0" err="1">
                <a:solidFill>
                  <a:srgbClr val="7030A0"/>
                </a:solidFill>
              </a:rPr>
              <a:t>Products</a:t>
            </a:r>
            <a:r>
              <a:rPr lang="fr-FR" dirty="0">
                <a:solidFill>
                  <a:srgbClr val="7030A0"/>
                </a:solidFill>
              </a:rPr>
              <a:t> </a:t>
            </a:r>
            <a:r>
              <a:rPr lang="fr-FR" dirty="0" err="1">
                <a:solidFill>
                  <a:srgbClr val="7030A0"/>
                </a:solidFill>
              </a:rPr>
              <a:t>quality</a:t>
            </a:r>
            <a:endParaRPr lang="fr-FR" dirty="0">
              <a:solidFill>
                <a:srgbClr val="7030A0"/>
              </a:solidFill>
            </a:endParaRPr>
          </a:p>
        </p:txBody>
      </p:sp>
      <p:sp>
        <p:nvSpPr>
          <p:cNvPr id="33" name="ZoneTexte 32">
            <a:extLst>
              <a:ext uri="{FF2B5EF4-FFF2-40B4-BE49-F238E27FC236}">
                <a16:creationId xmlns:a16="http://schemas.microsoft.com/office/drawing/2014/main" id="{3A9D73CE-73A2-E942-96C2-155A112C018E}"/>
              </a:ext>
            </a:extLst>
          </p:cNvPr>
          <p:cNvSpPr txBox="1"/>
          <p:nvPr/>
        </p:nvSpPr>
        <p:spPr>
          <a:xfrm>
            <a:off x="3107090" y="3804539"/>
            <a:ext cx="1422825" cy="369332"/>
          </a:xfrm>
          <a:prstGeom prst="rect">
            <a:avLst/>
          </a:prstGeom>
          <a:noFill/>
        </p:spPr>
        <p:txBody>
          <a:bodyPr wrap="none" rtlCol="0">
            <a:spAutoFit/>
          </a:bodyPr>
          <a:lstStyle/>
          <a:p>
            <a:r>
              <a:rPr lang="fr-FR" dirty="0" err="1">
                <a:solidFill>
                  <a:srgbClr val="7030A0"/>
                </a:solidFill>
              </a:rPr>
              <a:t>Yield</a:t>
            </a:r>
            <a:r>
              <a:rPr lang="fr-FR" dirty="0">
                <a:solidFill>
                  <a:srgbClr val="7030A0"/>
                </a:solidFill>
              </a:rPr>
              <a:t> </a:t>
            </a:r>
            <a:r>
              <a:rPr lang="fr-FR" dirty="0" err="1">
                <a:solidFill>
                  <a:srgbClr val="7030A0"/>
                </a:solidFill>
              </a:rPr>
              <a:t>stability</a:t>
            </a:r>
            <a:endParaRPr lang="fr-FR" dirty="0">
              <a:solidFill>
                <a:srgbClr val="7030A0"/>
              </a:solidFill>
            </a:endParaRPr>
          </a:p>
        </p:txBody>
      </p:sp>
      <p:sp>
        <p:nvSpPr>
          <p:cNvPr id="36" name="ZoneTexte 35">
            <a:extLst>
              <a:ext uri="{FF2B5EF4-FFF2-40B4-BE49-F238E27FC236}">
                <a16:creationId xmlns:a16="http://schemas.microsoft.com/office/drawing/2014/main" id="{D9DDE948-E8CB-3749-AFD1-B137441AD7FC}"/>
              </a:ext>
            </a:extLst>
          </p:cNvPr>
          <p:cNvSpPr txBox="1"/>
          <p:nvPr/>
        </p:nvSpPr>
        <p:spPr>
          <a:xfrm>
            <a:off x="2792323" y="4796892"/>
            <a:ext cx="1737592" cy="369332"/>
          </a:xfrm>
          <a:prstGeom prst="rect">
            <a:avLst/>
          </a:prstGeom>
          <a:noFill/>
        </p:spPr>
        <p:txBody>
          <a:bodyPr wrap="none" rtlCol="0">
            <a:spAutoFit/>
          </a:bodyPr>
          <a:lstStyle/>
          <a:p>
            <a:r>
              <a:rPr lang="fr-FR" dirty="0" err="1">
                <a:solidFill>
                  <a:srgbClr val="7030A0"/>
                </a:solidFill>
              </a:rPr>
              <a:t>Yield</a:t>
            </a:r>
            <a:r>
              <a:rPr lang="fr-FR" dirty="0">
                <a:solidFill>
                  <a:srgbClr val="7030A0"/>
                </a:solidFill>
              </a:rPr>
              <a:t> and </a:t>
            </a:r>
            <a:r>
              <a:rPr lang="fr-FR" dirty="0" err="1">
                <a:solidFill>
                  <a:srgbClr val="7030A0"/>
                </a:solidFill>
              </a:rPr>
              <a:t>quality</a:t>
            </a:r>
            <a:endParaRPr lang="fr-FR" dirty="0">
              <a:solidFill>
                <a:srgbClr val="7030A0"/>
              </a:solidFill>
            </a:endParaRPr>
          </a:p>
        </p:txBody>
      </p:sp>
      <p:sp>
        <p:nvSpPr>
          <p:cNvPr id="37" name="ZoneTexte 36">
            <a:extLst>
              <a:ext uri="{FF2B5EF4-FFF2-40B4-BE49-F238E27FC236}">
                <a16:creationId xmlns:a16="http://schemas.microsoft.com/office/drawing/2014/main" id="{25F745CA-9059-EC49-875E-73A09DA33AF7}"/>
              </a:ext>
            </a:extLst>
          </p:cNvPr>
          <p:cNvSpPr txBox="1"/>
          <p:nvPr/>
        </p:nvSpPr>
        <p:spPr>
          <a:xfrm>
            <a:off x="3080416" y="4131342"/>
            <a:ext cx="1449499" cy="369332"/>
          </a:xfrm>
          <a:prstGeom prst="rect">
            <a:avLst/>
          </a:prstGeom>
          <a:noFill/>
        </p:spPr>
        <p:txBody>
          <a:bodyPr wrap="none" rtlCol="0">
            <a:spAutoFit/>
          </a:bodyPr>
          <a:lstStyle/>
          <a:p>
            <a:r>
              <a:rPr lang="fr-FR" dirty="0" err="1">
                <a:solidFill>
                  <a:srgbClr val="7030A0"/>
                </a:solidFill>
              </a:rPr>
              <a:t>Root</a:t>
            </a:r>
            <a:r>
              <a:rPr lang="fr-FR" dirty="0">
                <a:solidFill>
                  <a:srgbClr val="7030A0"/>
                </a:solidFill>
              </a:rPr>
              <a:t> </a:t>
            </a:r>
            <a:r>
              <a:rPr lang="fr-FR" dirty="0" err="1">
                <a:solidFill>
                  <a:srgbClr val="7030A0"/>
                </a:solidFill>
              </a:rPr>
              <a:t>biomass</a:t>
            </a:r>
            <a:endParaRPr lang="fr-FR" dirty="0">
              <a:solidFill>
                <a:srgbClr val="7030A0"/>
              </a:solidFill>
            </a:endParaRPr>
          </a:p>
        </p:txBody>
      </p:sp>
      <p:pic>
        <p:nvPicPr>
          <p:cNvPr id="5" name="Image 4">
            <a:extLst>
              <a:ext uri="{FF2B5EF4-FFF2-40B4-BE49-F238E27FC236}">
                <a16:creationId xmlns:a16="http://schemas.microsoft.com/office/drawing/2014/main" id="{9C9ADE98-C860-A043-B081-4C598E1CB41F}"/>
              </a:ext>
            </a:extLst>
          </p:cNvPr>
          <p:cNvPicPr>
            <a:picLocks noChangeAspect="1"/>
          </p:cNvPicPr>
          <p:nvPr/>
        </p:nvPicPr>
        <p:blipFill rotWithShape="1">
          <a:blip r:embed="rId3"/>
          <a:srcRect l="42491"/>
          <a:stretch/>
        </p:blipFill>
        <p:spPr>
          <a:xfrm>
            <a:off x="4511520" y="708609"/>
            <a:ext cx="3592209" cy="6246369"/>
          </a:xfrm>
          <a:prstGeom prst="rect">
            <a:avLst/>
          </a:prstGeom>
        </p:spPr>
      </p:pic>
      <p:sp>
        <p:nvSpPr>
          <p:cNvPr id="8" name="Rectangle 7"/>
          <p:cNvSpPr/>
          <p:nvPr/>
        </p:nvSpPr>
        <p:spPr>
          <a:xfrm>
            <a:off x="3698" y="185389"/>
            <a:ext cx="11192609" cy="523220"/>
          </a:xfrm>
          <a:prstGeom prst="rect">
            <a:avLst/>
          </a:prstGeom>
        </p:spPr>
        <p:txBody>
          <a:bodyPr wrap="square">
            <a:spAutoFit/>
          </a:bodyPr>
          <a:lstStyle/>
          <a:p>
            <a:r>
              <a:rPr lang="fr-FR" sz="2800" b="1" dirty="0">
                <a:solidFill>
                  <a:srgbClr val="FF0000"/>
                </a:solidFill>
              </a:rPr>
              <a:t>Même chose mais avec les </a:t>
            </a:r>
            <a:r>
              <a:rPr lang="fr-FR" sz="2800" b="1" dirty="0" err="1">
                <a:solidFill>
                  <a:srgbClr val="FF0000"/>
                </a:solidFill>
              </a:rPr>
              <a:t>Effect</a:t>
            </a:r>
            <a:r>
              <a:rPr lang="fr-FR" sz="2800" b="1" dirty="0">
                <a:solidFill>
                  <a:srgbClr val="FF0000"/>
                </a:solidFill>
              </a:rPr>
              <a:t>-sizes</a:t>
            </a:r>
          </a:p>
        </p:txBody>
      </p:sp>
    </p:spTree>
    <p:extLst>
      <p:ext uri="{BB962C8B-B14F-4D97-AF65-F5344CB8AC3E}">
        <p14:creationId xmlns:p14="http://schemas.microsoft.com/office/powerpoint/2010/main" val="701838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p:cNvCxnSpPr/>
          <p:nvPr/>
        </p:nvCxnSpPr>
        <p:spPr>
          <a:xfrm flipV="1">
            <a:off x="29232" y="593558"/>
            <a:ext cx="11167075" cy="16441"/>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18" name="Espace réservé du numéro de diapositive 1"/>
          <p:cNvSpPr>
            <a:spLocks noGrp="1"/>
          </p:cNvSpPr>
          <p:nvPr>
            <p:ph type="sldNum" sz="quarter" idx="12"/>
          </p:nvPr>
        </p:nvSpPr>
        <p:spPr>
          <a:xfrm>
            <a:off x="9122181" y="6117264"/>
            <a:ext cx="2743200" cy="365125"/>
          </a:xfrm>
        </p:spPr>
        <p:txBody>
          <a:bodyPr/>
          <a:lstStyle/>
          <a:p>
            <a:fld id="{70D0BFDF-69CD-404D-A0CD-736B996C4998}" type="slidenum">
              <a:rPr lang="fr-FR" sz="2800" smtClean="0"/>
              <a:t>31</a:t>
            </a:fld>
            <a:endParaRPr lang="fr-FR" sz="2800" dirty="0"/>
          </a:p>
        </p:txBody>
      </p:sp>
      <p:sp>
        <p:nvSpPr>
          <p:cNvPr id="30" name="Rectangle 29"/>
          <p:cNvSpPr/>
          <p:nvPr/>
        </p:nvSpPr>
        <p:spPr>
          <a:xfrm>
            <a:off x="3790629" y="4071234"/>
            <a:ext cx="105604" cy="14726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5201943" y="5160362"/>
            <a:ext cx="449008" cy="535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8681570" y="2245087"/>
            <a:ext cx="2081900" cy="483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rot="638094">
            <a:off x="4963278" y="3411050"/>
            <a:ext cx="238665" cy="2102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98" y="169347"/>
            <a:ext cx="11192609" cy="954107"/>
          </a:xfrm>
          <a:prstGeom prst="rect">
            <a:avLst/>
          </a:prstGeom>
        </p:spPr>
        <p:txBody>
          <a:bodyPr wrap="square">
            <a:spAutoFit/>
          </a:bodyPr>
          <a:lstStyle/>
          <a:p>
            <a:r>
              <a:rPr lang="fr-FR" sz="2800" b="1" dirty="0">
                <a:solidFill>
                  <a:srgbClr val="265C9F"/>
                </a:solidFill>
                <a:latin typeface="Century Gothic" charset="0"/>
                <a:ea typeface="Century Gothic" charset="0"/>
                <a:cs typeface="Century Gothic" charset="0"/>
              </a:rPr>
              <a:t>Identification of </a:t>
            </a:r>
            <a:r>
              <a:rPr lang="fr-FR" sz="2800" b="1" dirty="0" err="1">
                <a:solidFill>
                  <a:srgbClr val="265C9F"/>
                </a:solidFill>
                <a:latin typeface="Century Gothic" charset="0"/>
                <a:ea typeface="Century Gothic" charset="0"/>
                <a:cs typeface="Century Gothic" charset="0"/>
              </a:rPr>
              <a:t>knowledge</a:t>
            </a:r>
            <a:r>
              <a:rPr lang="fr-FR" sz="2800" b="1" dirty="0">
                <a:solidFill>
                  <a:srgbClr val="265C9F"/>
                </a:solidFill>
                <a:latin typeface="Century Gothic" charset="0"/>
                <a:ea typeface="Century Gothic" charset="0"/>
                <a:cs typeface="Century Gothic" charset="0"/>
              </a:rPr>
              <a:t> gaps and </a:t>
            </a:r>
            <a:r>
              <a:rPr lang="fr-FR" sz="2800" b="1" dirty="0" err="1">
                <a:solidFill>
                  <a:srgbClr val="265C9F"/>
                </a:solidFill>
                <a:latin typeface="Century Gothic" charset="0"/>
                <a:ea typeface="Century Gothic" charset="0"/>
                <a:cs typeface="Century Gothic" charset="0"/>
              </a:rPr>
              <a:t>Quantifying</a:t>
            </a:r>
            <a:r>
              <a:rPr lang="fr-FR" sz="2800" b="1" dirty="0">
                <a:solidFill>
                  <a:srgbClr val="265C9F"/>
                </a:solidFill>
                <a:latin typeface="Century Gothic" charset="0"/>
                <a:ea typeface="Century Gothic" charset="0"/>
                <a:cs typeface="Century Gothic" charset="0"/>
              </a:rPr>
              <a:t> the impact of diversification</a:t>
            </a:r>
            <a:endParaRPr lang="fr-FR" sz="2800" b="1" dirty="0"/>
          </a:p>
        </p:txBody>
      </p:sp>
    </p:spTree>
    <p:extLst>
      <p:ext uri="{BB962C8B-B14F-4D97-AF65-F5344CB8AC3E}">
        <p14:creationId xmlns:p14="http://schemas.microsoft.com/office/powerpoint/2010/main" val="318497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
          <p:cNvSpPr>
            <a:spLocks noGrp="1"/>
          </p:cNvSpPr>
          <p:nvPr>
            <p:ph type="sldNum" sz="quarter" idx="12"/>
          </p:nvPr>
        </p:nvSpPr>
        <p:spPr>
          <a:xfrm>
            <a:off x="9122181" y="6117264"/>
            <a:ext cx="2743200" cy="365125"/>
          </a:xfrm>
        </p:spPr>
        <p:txBody>
          <a:bodyPr/>
          <a:lstStyle/>
          <a:p>
            <a:fld id="{70D0BFDF-69CD-404D-A0CD-736B996C4998}" type="slidenum">
              <a:rPr lang="fr-FR" sz="2800" smtClean="0"/>
              <a:t>32</a:t>
            </a:fld>
            <a:endParaRPr lang="fr-FR" sz="2800" dirty="0"/>
          </a:p>
        </p:txBody>
      </p:sp>
      <p:sp>
        <p:nvSpPr>
          <p:cNvPr id="8" name="Rectangle 7"/>
          <p:cNvSpPr/>
          <p:nvPr/>
        </p:nvSpPr>
        <p:spPr>
          <a:xfrm>
            <a:off x="3698" y="185389"/>
            <a:ext cx="11192609" cy="523220"/>
          </a:xfrm>
          <a:prstGeom prst="rect">
            <a:avLst/>
          </a:prstGeom>
        </p:spPr>
        <p:txBody>
          <a:bodyPr wrap="square">
            <a:spAutoFit/>
          </a:bodyPr>
          <a:lstStyle/>
          <a:p>
            <a:r>
              <a:rPr lang="fr-FR" sz="2800" b="1" dirty="0">
                <a:solidFill>
                  <a:srgbClr val="265C9F"/>
                </a:solidFill>
                <a:latin typeface="Century Gothic" charset="0"/>
                <a:ea typeface="Century Gothic" charset="0"/>
                <a:cs typeface="Century Gothic" charset="0"/>
              </a:rPr>
              <a:t>All log(Ratio) </a:t>
            </a:r>
            <a:r>
              <a:rPr lang="fr-FR" sz="2800" b="1" dirty="0">
                <a:solidFill>
                  <a:srgbClr val="FF0000"/>
                </a:solidFill>
                <a:latin typeface="Century Gothic" charset="0"/>
                <a:ea typeface="Century Gothic" charset="0"/>
                <a:cs typeface="Century Gothic" charset="0"/>
              </a:rPr>
              <a:t>Pas actualisé</a:t>
            </a:r>
            <a:endParaRPr lang="fr-FR" sz="2800" b="1" dirty="0">
              <a:solidFill>
                <a:srgbClr val="FF0000"/>
              </a:solidFill>
            </a:endParaRPr>
          </a:p>
        </p:txBody>
      </p:sp>
      <p:cxnSp>
        <p:nvCxnSpPr>
          <p:cNvPr id="7" name="Connecteur droit 6"/>
          <p:cNvCxnSpPr/>
          <p:nvPr/>
        </p:nvCxnSpPr>
        <p:spPr>
          <a:xfrm flipV="1">
            <a:off x="-2152080" y="599607"/>
            <a:ext cx="4499149" cy="10393"/>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1862" y="488235"/>
            <a:ext cx="6555153" cy="6555153"/>
          </a:xfrm>
          <a:prstGeom prst="rect">
            <a:avLst/>
          </a:prstGeom>
        </p:spPr>
      </p:pic>
      <p:sp>
        <p:nvSpPr>
          <p:cNvPr id="10" name="ZoneTexte 9"/>
          <p:cNvSpPr txBox="1"/>
          <p:nvPr/>
        </p:nvSpPr>
        <p:spPr>
          <a:xfrm>
            <a:off x="3427997" y="1420962"/>
            <a:ext cx="1247649" cy="461665"/>
          </a:xfrm>
          <a:prstGeom prst="rect">
            <a:avLst/>
          </a:prstGeom>
          <a:solidFill>
            <a:schemeClr val="bg1"/>
          </a:solidFill>
        </p:spPr>
        <p:txBody>
          <a:bodyPr wrap="none" rtlCol="0">
            <a:spAutoFit/>
          </a:bodyPr>
          <a:lstStyle/>
          <a:p>
            <a:r>
              <a:rPr lang="en-US" sz="2400"/>
              <a:t>Rotation</a:t>
            </a:r>
            <a:endParaRPr lang="en-US" sz="2400" dirty="0"/>
          </a:p>
        </p:txBody>
      </p:sp>
      <p:sp>
        <p:nvSpPr>
          <p:cNvPr id="11" name="ZoneTexte 10"/>
          <p:cNvSpPr txBox="1"/>
          <p:nvPr/>
        </p:nvSpPr>
        <p:spPr>
          <a:xfrm>
            <a:off x="3197475" y="3411486"/>
            <a:ext cx="1746376" cy="461665"/>
          </a:xfrm>
          <a:prstGeom prst="rect">
            <a:avLst/>
          </a:prstGeom>
          <a:solidFill>
            <a:schemeClr val="bg1"/>
          </a:solidFill>
        </p:spPr>
        <p:txBody>
          <a:bodyPr wrap="none" rtlCol="0">
            <a:spAutoFit/>
          </a:bodyPr>
          <a:lstStyle/>
          <a:p>
            <a:r>
              <a:rPr lang="en-US" sz="2400"/>
              <a:t>Agroforestry</a:t>
            </a:r>
            <a:endParaRPr lang="en-US" sz="2400" dirty="0"/>
          </a:p>
        </p:txBody>
      </p:sp>
      <p:sp>
        <p:nvSpPr>
          <p:cNvPr id="12" name="ZoneTexte 11"/>
          <p:cNvSpPr txBox="1"/>
          <p:nvPr/>
        </p:nvSpPr>
        <p:spPr>
          <a:xfrm>
            <a:off x="3148947" y="5270847"/>
            <a:ext cx="1805751" cy="830997"/>
          </a:xfrm>
          <a:prstGeom prst="rect">
            <a:avLst/>
          </a:prstGeom>
          <a:solidFill>
            <a:schemeClr val="bg1"/>
          </a:solidFill>
        </p:spPr>
        <p:txBody>
          <a:bodyPr wrap="none" rtlCol="0">
            <a:spAutoFit/>
          </a:bodyPr>
          <a:lstStyle/>
          <a:p>
            <a:r>
              <a:rPr lang="en-US" sz="2400"/>
              <a:t>Associated </a:t>
            </a:r>
          </a:p>
          <a:p>
            <a:r>
              <a:rPr lang="en-US" sz="2400" dirty="0"/>
              <a:t>plant species</a:t>
            </a:r>
          </a:p>
        </p:txBody>
      </p:sp>
      <p:sp>
        <p:nvSpPr>
          <p:cNvPr id="13" name="Rectangle 12"/>
          <p:cNvSpPr/>
          <p:nvPr/>
        </p:nvSpPr>
        <p:spPr>
          <a:xfrm>
            <a:off x="96068" y="3598041"/>
            <a:ext cx="341408" cy="140130"/>
          </a:xfrm>
          <a:prstGeom prst="rect">
            <a:avLst/>
          </a:prstGeom>
          <a:solidFill>
            <a:srgbClr val="9E9E9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6073" y="3186362"/>
            <a:ext cx="341408" cy="140130"/>
          </a:xfrm>
          <a:prstGeom prst="rect">
            <a:avLst/>
          </a:prstGeom>
          <a:solidFill>
            <a:srgbClr val="F8BE4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ZoneTexte 14"/>
          <p:cNvSpPr txBox="1"/>
          <p:nvPr/>
        </p:nvSpPr>
        <p:spPr>
          <a:xfrm>
            <a:off x="437476" y="3861613"/>
            <a:ext cx="1686552" cy="461665"/>
          </a:xfrm>
          <a:prstGeom prst="rect">
            <a:avLst/>
          </a:prstGeom>
          <a:noFill/>
        </p:spPr>
        <p:txBody>
          <a:bodyPr wrap="none" rtlCol="0">
            <a:spAutoFit/>
          </a:bodyPr>
          <a:lstStyle/>
          <a:p>
            <a:r>
              <a:rPr lang="en-US" sz="2400" dirty="0"/>
              <a:t>Productivity</a:t>
            </a:r>
          </a:p>
        </p:txBody>
      </p:sp>
      <p:sp>
        <p:nvSpPr>
          <p:cNvPr id="16" name="ZoneTexte 15"/>
          <p:cNvSpPr txBox="1"/>
          <p:nvPr/>
        </p:nvSpPr>
        <p:spPr>
          <a:xfrm>
            <a:off x="443781" y="3056647"/>
            <a:ext cx="1641796" cy="461665"/>
          </a:xfrm>
          <a:prstGeom prst="rect">
            <a:avLst/>
          </a:prstGeom>
          <a:noFill/>
        </p:spPr>
        <p:txBody>
          <a:bodyPr wrap="none" rtlCol="0">
            <a:spAutoFit/>
          </a:bodyPr>
          <a:lstStyle/>
          <a:p>
            <a:r>
              <a:rPr lang="en-US" sz="2400" dirty="0"/>
              <a:t>Biodiversity</a:t>
            </a:r>
          </a:p>
        </p:txBody>
      </p:sp>
      <p:sp>
        <p:nvSpPr>
          <p:cNvPr id="17" name="Rectangle 16"/>
          <p:cNvSpPr/>
          <p:nvPr/>
        </p:nvSpPr>
        <p:spPr>
          <a:xfrm>
            <a:off x="96068" y="4003180"/>
            <a:ext cx="341408" cy="140130"/>
          </a:xfrm>
          <a:prstGeom prst="rect">
            <a:avLst/>
          </a:prstGeom>
          <a:solidFill>
            <a:srgbClr val="468E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ZoneTexte 18"/>
          <p:cNvSpPr txBox="1"/>
          <p:nvPr/>
        </p:nvSpPr>
        <p:spPr>
          <a:xfrm>
            <a:off x="450475" y="3445180"/>
            <a:ext cx="1596912" cy="461665"/>
          </a:xfrm>
          <a:prstGeom prst="rect">
            <a:avLst/>
          </a:prstGeom>
          <a:noFill/>
        </p:spPr>
        <p:txBody>
          <a:bodyPr wrap="none" rtlCol="0">
            <a:spAutoFit/>
          </a:bodyPr>
          <a:lstStyle/>
          <a:p>
            <a:r>
              <a:rPr lang="en-US" sz="2400" dirty="0"/>
              <a:t>Soil Quality</a:t>
            </a:r>
          </a:p>
        </p:txBody>
      </p:sp>
      <p:sp>
        <p:nvSpPr>
          <p:cNvPr id="20" name="ZoneTexte 19"/>
          <p:cNvSpPr txBox="1"/>
          <p:nvPr/>
        </p:nvSpPr>
        <p:spPr>
          <a:xfrm>
            <a:off x="55336" y="2474608"/>
            <a:ext cx="1457707" cy="461665"/>
          </a:xfrm>
          <a:prstGeom prst="rect">
            <a:avLst/>
          </a:prstGeom>
          <a:noFill/>
        </p:spPr>
        <p:txBody>
          <a:bodyPr wrap="none" rtlCol="0">
            <a:spAutoFit/>
          </a:bodyPr>
          <a:lstStyle/>
          <a:p>
            <a:r>
              <a:rPr lang="en-US" sz="2400" u="sng" dirty="0"/>
              <a:t>Outcomes</a:t>
            </a:r>
          </a:p>
        </p:txBody>
      </p:sp>
      <p:sp>
        <p:nvSpPr>
          <p:cNvPr id="21" name="ZoneTexte 20"/>
          <p:cNvSpPr txBox="1"/>
          <p:nvPr/>
        </p:nvSpPr>
        <p:spPr>
          <a:xfrm rot="16200000">
            <a:off x="8245720" y="3531061"/>
            <a:ext cx="6644255" cy="461665"/>
          </a:xfrm>
          <a:prstGeom prst="rect">
            <a:avLst/>
          </a:prstGeom>
          <a:solidFill>
            <a:schemeClr val="bg1"/>
          </a:solidFill>
        </p:spPr>
        <p:txBody>
          <a:bodyPr wrap="none" rtlCol="0">
            <a:spAutoFit/>
          </a:bodyPr>
          <a:lstStyle/>
          <a:p>
            <a:r>
              <a:rPr lang="en-US" sz="2400"/>
              <a:t>                        Impact </a:t>
            </a:r>
            <a:r>
              <a:rPr lang="en-US" sz="2400" dirty="0"/>
              <a:t>of </a:t>
            </a:r>
            <a:r>
              <a:rPr lang="en-US" sz="2400"/>
              <a:t>crop diversification                 </a:t>
            </a:r>
            <a:endParaRPr lang="en-US" sz="2400" dirty="0"/>
          </a:p>
        </p:txBody>
      </p:sp>
      <p:sp>
        <p:nvSpPr>
          <p:cNvPr id="22" name="ZoneTexte 21"/>
          <p:cNvSpPr txBox="1"/>
          <p:nvPr/>
        </p:nvSpPr>
        <p:spPr>
          <a:xfrm rot="16200000">
            <a:off x="10547343" y="1969790"/>
            <a:ext cx="1009956" cy="369332"/>
          </a:xfrm>
          <a:prstGeom prst="rect">
            <a:avLst/>
          </a:prstGeom>
          <a:solidFill>
            <a:schemeClr val="bg1"/>
          </a:solidFill>
        </p:spPr>
        <p:txBody>
          <a:bodyPr wrap="none" rtlCol="0">
            <a:spAutoFit/>
          </a:bodyPr>
          <a:lstStyle/>
          <a:p>
            <a:r>
              <a:rPr lang="en-US" dirty="0"/>
              <a:t>Negative</a:t>
            </a:r>
          </a:p>
        </p:txBody>
      </p:sp>
      <p:sp>
        <p:nvSpPr>
          <p:cNvPr id="23" name="ZoneTexte 22"/>
          <p:cNvSpPr txBox="1"/>
          <p:nvPr/>
        </p:nvSpPr>
        <p:spPr>
          <a:xfrm rot="16200000">
            <a:off x="10448368" y="4068428"/>
            <a:ext cx="1221553" cy="369332"/>
          </a:xfrm>
          <a:prstGeom prst="rect">
            <a:avLst/>
          </a:prstGeom>
          <a:solidFill>
            <a:schemeClr val="bg1"/>
          </a:solidFill>
        </p:spPr>
        <p:txBody>
          <a:bodyPr wrap="none" rtlCol="0">
            <a:spAutoFit/>
          </a:bodyPr>
          <a:lstStyle/>
          <a:p>
            <a:r>
              <a:rPr lang="en-US"/>
              <a:t>Negative    </a:t>
            </a:r>
            <a:endParaRPr lang="en-US" dirty="0"/>
          </a:p>
        </p:txBody>
      </p:sp>
      <p:sp>
        <p:nvSpPr>
          <p:cNvPr id="24" name="ZoneTexte 23"/>
          <p:cNvSpPr txBox="1"/>
          <p:nvPr/>
        </p:nvSpPr>
        <p:spPr>
          <a:xfrm rot="16200000">
            <a:off x="10547343" y="6148616"/>
            <a:ext cx="1009956" cy="369332"/>
          </a:xfrm>
          <a:prstGeom prst="rect">
            <a:avLst/>
          </a:prstGeom>
          <a:solidFill>
            <a:schemeClr val="bg1"/>
          </a:solidFill>
        </p:spPr>
        <p:txBody>
          <a:bodyPr wrap="none" rtlCol="0">
            <a:spAutoFit/>
          </a:bodyPr>
          <a:lstStyle/>
          <a:p>
            <a:r>
              <a:rPr lang="en-US" dirty="0"/>
              <a:t>Negative</a:t>
            </a:r>
          </a:p>
        </p:txBody>
      </p:sp>
      <p:sp>
        <p:nvSpPr>
          <p:cNvPr id="25" name="ZoneTexte 24"/>
          <p:cNvSpPr txBox="1"/>
          <p:nvPr/>
        </p:nvSpPr>
        <p:spPr>
          <a:xfrm rot="16200000">
            <a:off x="10581647" y="5228285"/>
            <a:ext cx="910570" cy="369332"/>
          </a:xfrm>
          <a:prstGeom prst="rect">
            <a:avLst/>
          </a:prstGeom>
          <a:solidFill>
            <a:schemeClr val="bg1"/>
          </a:solidFill>
        </p:spPr>
        <p:txBody>
          <a:bodyPr wrap="none" rtlCol="0">
            <a:spAutoFit/>
          </a:bodyPr>
          <a:lstStyle/>
          <a:p>
            <a:r>
              <a:rPr lang="en-US" dirty="0"/>
              <a:t>Positive</a:t>
            </a:r>
          </a:p>
        </p:txBody>
      </p:sp>
      <p:sp>
        <p:nvSpPr>
          <p:cNvPr id="26" name="ZoneTexte 25"/>
          <p:cNvSpPr txBox="1"/>
          <p:nvPr/>
        </p:nvSpPr>
        <p:spPr>
          <a:xfrm rot="16200000">
            <a:off x="10605406" y="3121943"/>
            <a:ext cx="910570" cy="369332"/>
          </a:xfrm>
          <a:prstGeom prst="rect">
            <a:avLst/>
          </a:prstGeom>
          <a:solidFill>
            <a:schemeClr val="bg1"/>
          </a:solidFill>
        </p:spPr>
        <p:txBody>
          <a:bodyPr wrap="none" rtlCol="0">
            <a:spAutoFit/>
          </a:bodyPr>
          <a:lstStyle/>
          <a:p>
            <a:r>
              <a:rPr lang="en-US"/>
              <a:t>Positive</a:t>
            </a:r>
            <a:endParaRPr lang="en-US" dirty="0"/>
          </a:p>
        </p:txBody>
      </p:sp>
      <p:sp>
        <p:nvSpPr>
          <p:cNvPr id="27" name="ZoneTexte 26"/>
          <p:cNvSpPr txBox="1"/>
          <p:nvPr/>
        </p:nvSpPr>
        <p:spPr>
          <a:xfrm rot="16200000">
            <a:off x="10593862" y="977928"/>
            <a:ext cx="910570" cy="369332"/>
          </a:xfrm>
          <a:prstGeom prst="rect">
            <a:avLst/>
          </a:prstGeom>
          <a:solidFill>
            <a:schemeClr val="bg1"/>
          </a:solidFill>
        </p:spPr>
        <p:txBody>
          <a:bodyPr wrap="none" rtlCol="0">
            <a:spAutoFit/>
          </a:bodyPr>
          <a:lstStyle/>
          <a:p>
            <a:r>
              <a:rPr lang="en-US"/>
              <a:t>Positive</a:t>
            </a:r>
            <a:endParaRPr lang="en-US" dirty="0"/>
          </a:p>
        </p:txBody>
      </p:sp>
    </p:spTree>
    <p:extLst>
      <p:ext uri="{BB962C8B-B14F-4D97-AF65-F5344CB8AC3E}">
        <p14:creationId xmlns:p14="http://schemas.microsoft.com/office/powerpoint/2010/main" val="110220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numéro de diapositive 1"/>
          <p:cNvSpPr>
            <a:spLocks noGrp="1"/>
          </p:cNvSpPr>
          <p:nvPr>
            <p:ph type="sldNum" sz="quarter" idx="12"/>
          </p:nvPr>
        </p:nvSpPr>
        <p:spPr>
          <a:xfrm>
            <a:off x="9122181" y="6117264"/>
            <a:ext cx="2743200" cy="365125"/>
          </a:xfrm>
        </p:spPr>
        <p:txBody>
          <a:bodyPr/>
          <a:lstStyle/>
          <a:p>
            <a:fld id="{70D0BFDF-69CD-404D-A0CD-736B996C4998}" type="slidenum">
              <a:rPr lang="fr-FR" sz="2800" smtClean="0"/>
              <a:t>33</a:t>
            </a:fld>
            <a:endParaRPr lang="fr-FR" sz="2800" dirty="0"/>
          </a:p>
        </p:txBody>
      </p:sp>
      <p:sp>
        <p:nvSpPr>
          <p:cNvPr id="8" name="Rectangle 7"/>
          <p:cNvSpPr/>
          <p:nvPr/>
        </p:nvSpPr>
        <p:spPr>
          <a:xfrm>
            <a:off x="3698" y="185389"/>
            <a:ext cx="11192609" cy="523220"/>
          </a:xfrm>
          <a:prstGeom prst="rect">
            <a:avLst/>
          </a:prstGeom>
        </p:spPr>
        <p:txBody>
          <a:bodyPr wrap="square">
            <a:spAutoFit/>
          </a:bodyPr>
          <a:lstStyle/>
          <a:p>
            <a:r>
              <a:rPr lang="fr-FR" sz="2800" b="1" dirty="0" err="1">
                <a:solidFill>
                  <a:srgbClr val="265C9F"/>
                </a:solidFill>
                <a:latin typeface="Century Gothic" charset="0"/>
                <a:ea typeface="Century Gothic" charset="0"/>
                <a:cs typeface="Century Gothic" charset="0"/>
              </a:rPr>
              <a:t>Comparison</a:t>
            </a:r>
            <a:r>
              <a:rPr lang="fr-FR" sz="2800" b="1" dirty="0">
                <a:solidFill>
                  <a:srgbClr val="265C9F"/>
                </a:solidFill>
                <a:latin typeface="Century Gothic" charset="0"/>
                <a:ea typeface="Century Gothic" charset="0"/>
                <a:cs typeface="Century Gothic" charset="0"/>
              </a:rPr>
              <a:t> of diversification </a:t>
            </a:r>
            <a:r>
              <a:rPr lang="fr-FR" sz="2800" b="1" dirty="0" err="1">
                <a:solidFill>
                  <a:srgbClr val="265C9F"/>
                </a:solidFill>
                <a:latin typeface="Century Gothic" charset="0"/>
                <a:ea typeface="Century Gothic" charset="0"/>
                <a:cs typeface="Century Gothic" charset="0"/>
              </a:rPr>
              <a:t>strategies</a:t>
            </a:r>
            <a:endParaRPr lang="fr-FR" sz="2800" b="1" dirty="0"/>
          </a:p>
        </p:txBody>
      </p:sp>
      <p:cxnSp>
        <p:nvCxnSpPr>
          <p:cNvPr id="7" name="Connecteur droit 6"/>
          <p:cNvCxnSpPr/>
          <p:nvPr/>
        </p:nvCxnSpPr>
        <p:spPr>
          <a:xfrm flipV="1">
            <a:off x="-1305409" y="609600"/>
            <a:ext cx="8214211" cy="401"/>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pic>
        <p:nvPicPr>
          <p:cNvPr id="2" name="Image 1"/>
          <p:cNvPicPr>
            <a:picLocks noChangeAspect="1"/>
          </p:cNvPicPr>
          <p:nvPr/>
        </p:nvPicPr>
        <p:blipFill rotWithShape="1">
          <a:blip r:embed="rId3"/>
          <a:srcRect l="3170"/>
          <a:stretch/>
        </p:blipFill>
        <p:spPr>
          <a:xfrm>
            <a:off x="1563756" y="1168531"/>
            <a:ext cx="8831189" cy="5313858"/>
          </a:xfrm>
          <a:prstGeom prst="rect">
            <a:avLst/>
          </a:prstGeom>
        </p:spPr>
      </p:pic>
      <p:sp>
        <p:nvSpPr>
          <p:cNvPr id="21" name="ZoneTexte 20"/>
          <p:cNvSpPr txBox="1"/>
          <p:nvPr/>
        </p:nvSpPr>
        <p:spPr>
          <a:xfrm>
            <a:off x="3528779" y="6198548"/>
            <a:ext cx="7350474" cy="461665"/>
          </a:xfrm>
          <a:prstGeom prst="rect">
            <a:avLst/>
          </a:prstGeom>
          <a:solidFill>
            <a:schemeClr val="bg1"/>
          </a:solidFill>
        </p:spPr>
        <p:txBody>
          <a:bodyPr wrap="none" rtlCol="0">
            <a:spAutoFit/>
          </a:bodyPr>
          <a:lstStyle/>
          <a:p>
            <a:r>
              <a:rPr lang="en-US" sz="2400" dirty="0"/>
              <a:t>Ratio of performance (diversified system/ </a:t>
            </a:r>
            <a:r>
              <a:rPr lang="en-US" sz="2400"/>
              <a:t>less diversified)</a:t>
            </a:r>
            <a:endParaRPr lang="en-US" sz="2400" dirty="0"/>
          </a:p>
        </p:txBody>
      </p:sp>
    </p:spTree>
    <p:extLst>
      <p:ext uri="{BB962C8B-B14F-4D97-AF65-F5344CB8AC3E}">
        <p14:creationId xmlns:p14="http://schemas.microsoft.com/office/powerpoint/2010/main" val="1761431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4B4A4C-9D46-44CF-8104-6611409E5EE3}"/>
              </a:ext>
            </a:extLst>
          </p:cNvPr>
          <p:cNvSpPr>
            <a:spLocks noGrp="1"/>
          </p:cNvSpPr>
          <p:nvPr>
            <p:ph type="ctrTitle"/>
          </p:nvPr>
        </p:nvSpPr>
        <p:spPr>
          <a:xfrm>
            <a:off x="734962" y="1417563"/>
            <a:ext cx="10618838" cy="2683284"/>
          </a:xfrm>
        </p:spPr>
        <p:txBody>
          <a:bodyPr>
            <a:normAutofit/>
          </a:bodyPr>
          <a:lstStyle/>
          <a:p>
            <a:pPr marL="12700">
              <a:lnSpc>
                <a:spcPct val="100000"/>
              </a:lnSpc>
              <a:spcBef>
                <a:spcPts val="95"/>
              </a:spcBef>
            </a:pPr>
            <a:r>
              <a:rPr lang="fr-FR" sz="4800" b="1" spc="-30" dirty="0">
                <a:solidFill>
                  <a:srgbClr val="000000"/>
                </a:solidFill>
                <a:latin typeface="Trebuchet MS"/>
                <a:cs typeface="Trebuchet MS"/>
              </a:rPr>
              <a:t>Q</a:t>
            </a:r>
            <a:r>
              <a:rPr lang="fr-FR" sz="4800" b="1" spc="-50" dirty="0">
                <a:solidFill>
                  <a:srgbClr val="000000"/>
                </a:solidFill>
                <a:latin typeface="Trebuchet MS"/>
                <a:cs typeface="Trebuchet MS"/>
              </a:rPr>
              <a:t>ualité et résultat des méta-analyses sur la diversification des cultures </a:t>
            </a:r>
          </a:p>
        </p:txBody>
      </p:sp>
      <p:sp>
        <p:nvSpPr>
          <p:cNvPr id="3" name="Titre 1">
            <a:extLst>
              <a:ext uri="{FF2B5EF4-FFF2-40B4-BE49-F238E27FC236}">
                <a16:creationId xmlns:a16="http://schemas.microsoft.com/office/drawing/2014/main" id="{754B4A4C-9D46-44CF-8104-6611409E5EE3}"/>
              </a:ext>
            </a:extLst>
          </p:cNvPr>
          <p:cNvSpPr txBox="1">
            <a:spLocks/>
          </p:cNvSpPr>
          <p:nvPr/>
        </p:nvSpPr>
        <p:spPr>
          <a:xfrm>
            <a:off x="0" y="3993680"/>
            <a:ext cx="12192000" cy="230810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dirty="0"/>
              <a:t>Damien </a:t>
            </a:r>
            <a:r>
              <a:rPr lang="fr-FR" sz="2800" dirty="0" err="1"/>
              <a:t>Beillouin</a:t>
            </a:r>
            <a:r>
              <a:rPr lang="fr-FR" sz="2800" dirty="0"/>
              <a:t>, Tamara Ben-Ari, David </a:t>
            </a:r>
            <a:r>
              <a:rPr lang="fr-FR" sz="2800" dirty="0" err="1"/>
              <a:t>Makowski</a:t>
            </a:r>
            <a:endParaRPr lang="en-US" sz="2300" dirty="0"/>
          </a:p>
        </p:txBody>
      </p:sp>
      <p:sp>
        <p:nvSpPr>
          <p:cNvPr id="4" name="Espace réservé du numéro de diapositive 3"/>
          <p:cNvSpPr>
            <a:spLocks noGrp="1"/>
          </p:cNvSpPr>
          <p:nvPr>
            <p:ph type="sldNum" sz="quarter" idx="12"/>
          </p:nvPr>
        </p:nvSpPr>
        <p:spPr/>
        <p:txBody>
          <a:bodyPr/>
          <a:lstStyle/>
          <a:p>
            <a:fld id="{70D0BFDF-69CD-404D-A0CD-736B996C4998}" type="slidenum">
              <a:rPr lang="fr-FR" smtClean="0"/>
              <a:t>34</a:t>
            </a:fld>
            <a:endParaRPr lang="fr-FR" dirty="0"/>
          </a:p>
        </p:txBody>
      </p:sp>
      <p:pic>
        <p:nvPicPr>
          <p:cNvPr id="5" name="Image 4" descr="Logotype-INRA.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94" y="52463"/>
            <a:ext cx="2820691" cy="1431933"/>
          </a:xfrm>
          <a:prstGeom prst="rect">
            <a:avLst/>
          </a:prstGeom>
        </p:spPr>
      </p:pic>
      <p:sp>
        <p:nvSpPr>
          <p:cNvPr id="7" name="AutoShape 2" descr="https://www.diverimpacts.net/fileadmin/diverimpacts/images/page/logo/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https://www.diverimpacts.net/fileadmin/diverimpacts/images/page/logo/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mage result for diverimpact"/>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908" y="64576"/>
            <a:ext cx="4204854" cy="1401618"/>
          </a:xfrm>
          <a:prstGeom prst="rect">
            <a:avLst/>
          </a:prstGeom>
        </p:spPr>
      </p:pic>
      <p:sp>
        <p:nvSpPr>
          <p:cNvPr id="11" name="Titre 1">
            <a:extLst>
              <a:ext uri="{FF2B5EF4-FFF2-40B4-BE49-F238E27FC236}">
                <a16:creationId xmlns:a16="http://schemas.microsoft.com/office/drawing/2014/main" id="{754B4A4C-9D46-44CF-8104-6611409E5EE3}"/>
              </a:ext>
            </a:extLst>
          </p:cNvPr>
          <p:cNvSpPr txBox="1">
            <a:spLocks/>
          </p:cNvSpPr>
          <p:nvPr/>
        </p:nvSpPr>
        <p:spPr>
          <a:xfrm>
            <a:off x="609600" y="1844075"/>
            <a:ext cx="10618838" cy="268328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nSpc>
                <a:spcPct val="100000"/>
              </a:lnSpc>
              <a:spcBef>
                <a:spcPts val="95"/>
              </a:spcBef>
            </a:pPr>
            <a:r>
              <a:rPr lang="fr-FR" sz="2000" spc="-30" dirty="0" err="1">
                <a:solidFill>
                  <a:srgbClr val="000000"/>
                </a:solidFill>
                <a:latin typeface="Trebuchet MS"/>
                <a:cs typeface="Trebuchet MS"/>
              </a:rPr>
              <a:t>DiverImpact</a:t>
            </a:r>
            <a:r>
              <a:rPr lang="fr-FR" sz="2000" spc="-30" dirty="0">
                <a:solidFill>
                  <a:srgbClr val="000000"/>
                </a:solidFill>
                <a:latin typeface="Trebuchet MS"/>
                <a:cs typeface="Trebuchet MS"/>
              </a:rPr>
              <a:t> </a:t>
            </a:r>
            <a:r>
              <a:rPr lang="fr-FR" sz="2000" spc="-30" dirty="0" err="1">
                <a:solidFill>
                  <a:srgbClr val="000000"/>
                </a:solidFill>
                <a:latin typeface="Trebuchet MS"/>
                <a:cs typeface="Trebuchet MS"/>
              </a:rPr>
              <a:t>task</a:t>
            </a:r>
            <a:r>
              <a:rPr lang="fr-FR" sz="2000" spc="-30" dirty="0">
                <a:solidFill>
                  <a:srgbClr val="000000"/>
                </a:solidFill>
                <a:latin typeface="Trebuchet MS"/>
                <a:cs typeface="Trebuchet MS"/>
              </a:rPr>
              <a:t> 1.3</a:t>
            </a:r>
            <a:endParaRPr lang="fr-FR" sz="2000" spc="-50" dirty="0">
              <a:solidFill>
                <a:srgbClr val="000000"/>
              </a:solidFill>
              <a:latin typeface="Trebuchet MS"/>
              <a:cs typeface="Trebuchet MS"/>
            </a:endParaRPr>
          </a:p>
        </p:txBody>
      </p:sp>
    </p:spTree>
    <p:extLst>
      <p:ext uri="{BB962C8B-B14F-4D97-AF65-F5344CB8AC3E}">
        <p14:creationId xmlns:p14="http://schemas.microsoft.com/office/powerpoint/2010/main" val="44200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70D0BFDF-69CD-404D-A0CD-736B996C4998}" type="slidenum">
              <a:rPr lang="fr-FR" sz="2800" smtClean="0"/>
              <a:t>35</a:t>
            </a:fld>
            <a:endParaRPr lang="fr-FR" sz="2800"/>
          </a:p>
        </p:txBody>
      </p:sp>
      <p:cxnSp>
        <p:nvCxnSpPr>
          <p:cNvPr id="7" name="Connecteur droit 6"/>
          <p:cNvCxnSpPr/>
          <p:nvPr/>
        </p:nvCxnSpPr>
        <p:spPr>
          <a:xfrm flipV="1">
            <a:off x="-123166" y="740495"/>
            <a:ext cx="9695710" cy="8987"/>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83812" y="309373"/>
            <a:ext cx="11192609" cy="523220"/>
          </a:xfrm>
          <a:prstGeom prst="rect">
            <a:avLst/>
          </a:prstGeom>
        </p:spPr>
        <p:txBody>
          <a:bodyPr wrap="square">
            <a:spAutoFit/>
          </a:bodyPr>
          <a:lstStyle/>
          <a:p>
            <a:r>
              <a:rPr lang="fr-FR" sz="2800" b="1" dirty="0">
                <a:solidFill>
                  <a:srgbClr val="265C9F"/>
                </a:solidFill>
                <a:latin typeface="Century Gothic" charset="0"/>
                <a:ea typeface="Century Gothic" charset="0"/>
                <a:cs typeface="Century Gothic" charset="0"/>
              </a:rPr>
              <a:t>Type de diversification</a:t>
            </a:r>
            <a:endParaRPr lang="fr-FR" sz="2800" b="1" dirty="0"/>
          </a:p>
        </p:txBody>
      </p:sp>
      <p:sp>
        <p:nvSpPr>
          <p:cNvPr id="5" name="ZoneTexte 4"/>
          <p:cNvSpPr txBox="1"/>
          <p:nvPr/>
        </p:nvSpPr>
        <p:spPr>
          <a:xfrm>
            <a:off x="1286359" y="1782305"/>
            <a:ext cx="184731" cy="369332"/>
          </a:xfrm>
          <a:prstGeom prst="rect">
            <a:avLst/>
          </a:prstGeom>
          <a:noFill/>
        </p:spPr>
        <p:txBody>
          <a:bodyPr wrap="none" rtlCol="0">
            <a:spAutoFit/>
          </a:bodyPr>
          <a:lstStyle/>
          <a:p>
            <a:endParaRPr lang="en-US" dirty="0"/>
          </a:p>
        </p:txBody>
      </p:sp>
      <p:sp>
        <p:nvSpPr>
          <p:cNvPr id="10" name="Espace réservé du contenu 2"/>
          <p:cNvSpPr>
            <a:spLocks noGrp="1"/>
          </p:cNvSpPr>
          <p:nvPr>
            <p:ph idx="1"/>
          </p:nvPr>
        </p:nvSpPr>
        <p:spPr>
          <a:xfrm>
            <a:off x="306785" y="1180604"/>
            <a:ext cx="11417211" cy="5677396"/>
          </a:xfrm>
        </p:spPr>
        <p:txBody>
          <a:bodyPr>
            <a:normAutofit fontScale="92500" lnSpcReduction="20000"/>
          </a:bodyPr>
          <a:lstStyle/>
          <a:p>
            <a:pPr>
              <a:lnSpc>
                <a:spcPct val="150000"/>
              </a:lnSpc>
              <a:buFontTx/>
              <a:buChar char="-"/>
            </a:pPr>
            <a:r>
              <a:rPr lang="fr-FR" sz="2400" dirty="0" err="1"/>
              <a:t>Agroforestery</a:t>
            </a:r>
            <a:r>
              <a:rPr lang="fr-FR" sz="2400" dirty="0"/>
              <a:t>: </a:t>
            </a:r>
            <a:r>
              <a:rPr lang="fr-FR" sz="1800" dirty="0"/>
              <a:t>i) au moins deux espèces végétales qui interagissent biologiquement, ii) au moins une des espèces végétales est une plante ligneuse, et iii) au moins une des espèces végétales est gérée pour la production de cultures fourragères, annuelles ou vivaces. </a:t>
            </a:r>
          </a:p>
          <a:p>
            <a:pPr>
              <a:lnSpc>
                <a:spcPct val="150000"/>
              </a:lnSpc>
              <a:buFontTx/>
              <a:buChar char="-"/>
            </a:pPr>
            <a:r>
              <a:rPr lang="fr-FR" sz="2400" dirty="0"/>
              <a:t>Associated plant </a:t>
            </a:r>
            <a:r>
              <a:rPr lang="fr-FR" sz="2400" dirty="0" err="1"/>
              <a:t>species</a:t>
            </a:r>
            <a:r>
              <a:rPr lang="fr-FR" sz="2400" dirty="0"/>
              <a:t>: </a:t>
            </a:r>
            <a:r>
              <a:rPr lang="fr-FR" sz="1800" dirty="0"/>
              <a:t>Cette catégorie, principalement définie par la fonction des plantes, englobe les cultures de couverture, les cultures pièges, les cultures répulsives, les cultures tampons et les cultures complémentaires. </a:t>
            </a:r>
          </a:p>
          <a:p>
            <a:pPr>
              <a:lnSpc>
                <a:spcPct val="150000"/>
              </a:lnSpc>
              <a:buFontTx/>
              <a:buChar char="-"/>
            </a:pPr>
            <a:r>
              <a:rPr lang="fr-FR" sz="2400" dirty="0"/>
              <a:t>Cultivar mixture: </a:t>
            </a:r>
            <a:r>
              <a:rPr lang="fr-FR" sz="1900" dirty="0"/>
              <a:t>La culture simultanée dans le même champ de plusieurs cultivars d'une même espèce.</a:t>
            </a:r>
          </a:p>
          <a:p>
            <a:pPr>
              <a:lnSpc>
                <a:spcPct val="150000"/>
              </a:lnSpc>
              <a:buFontTx/>
              <a:buChar char="-"/>
            </a:pPr>
            <a:r>
              <a:rPr lang="fr-FR" sz="2400" dirty="0" err="1"/>
              <a:t>Intercropping</a:t>
            </a:r>
            <a:r>
              <a:rPr lang="fr-FR" sz="2400" dirty="0"/>
              <a:t>: </a:t>
            </a:r>
            <a:r>
              <a:rPr lang="fr-FR" sz="1900" dirty="0"/>
              <a:t>Culture simultanée dans un même champ de deux ou plusieurs cultures (espèces différentes) pendant tout ou partie de leur cycle de croissance. Toutes les espèces cultivées sont récoltées.</a:t>
            </a:r>
          </a:p>
          <a:p>
            <a:pPr>
              <a:lnSpc>
                <a:spcPct val="150000"/>
              </a:lnSpc>
              <a:buFontTx/>
              <a:buChar char="-"/>
            </a:pPr>
            <a:r>
              <a:rPr lang="fr-FR" sz="2400" dirty="0" err="1"/>
              <a:t>Landscape</a:t>
            </a:r>
            <a:r>
              <a:rPr lang="fr-FR" sz="2400" dirty="0"/>
              <a:t> </a:t>
            </a:r>
            <a:r>
              <a:rPr lang="fr-FR" sz="2400" dirty="0" err="1"/>
              <a:t>heterogeneity</a:t>
            </a:r>
            <a:r>
              <a:rPr lang="fr-FR" sz="2400" dirty="0"/>
              <a:t>: </a:t>
            </a:r>
            <a:r>
              <a:rPr lang="fr-FR" sz="1900" dirty="0"/>
              <a:t>Composition du paysage (diversité de l'habitat pérenne, couverture semi-naturelle de l'habitat) et configuration (taille moyenne des parcelles).</a:t>
            </a:r>
          </a:p>
          <a:p>
            <a:pPr>
              <a:lnSpc>
                <a:spcPct val="150000"/>
              </a:lnSpc>
              <a:buFontTx/>
              <a:buChar char="-"/>
            </a:pPr>
            <a:r>
              <a:rPr lang="fr-FR" sz="2600" dirty="0"/>
              <a:t>Rotation: </a:t>
            </a:r>
            <a:r>
              <a:rPr lang="fr-FR" sz="1900" dirty="0"/>
              <a:t>Succession récurrente d'un ensemble de cultures sélectionnées cultivées sur une terre agricole particulière chaque saison ou chaque année selon un plan défini. </a:t>
            </a:r>
          </a:p>
        </p:txBody>
      </p:sp>
    </p:spTree>
    <p:extLst>
      <p:ext uri="{BB962C8B-B14F-4D97-AF65-F5344CB8AC3E}">
        <p14:creationId xmlns:p14="http://schemas.microsoft.com/office/powerpoint/2010/main" val="2079521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E8B948-BBA1-2049-B458-B86E34E5236F}"/>
              </a:ext>
            </a:extLst>
          </p:cNvPr>
          <p:cNvSpPr/>
          <p:nvPr/>
        </p:nvSpPr>
        <p:spPr>
          <a:xfrm>
            <a:off x="-1587062" y="0"/>
            <a:ext cx="13779062"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230319" y="108638"/>
            <a:ext cx="11192609" cy="523220"/>
          </a:xfrm>
          <a:prstGeom prst="rect">
            <a:avLst/>
          </a:prstGeom>
        </p:spPr>
        <p:txBody>
          <a:bodyPr wrap="square">
            <a:spAutoFit/>
          </a:bodyPr>
          <a:lstStyle/>
          <a:p>
            <a:r>
              <a:rPr lang="fr-FR" sz="2800" dirty="0" err="1">
                <a:latin typeface="Georgia" panose="02040502050405020303" pitchFamily="18" charset="0"/>
                <a:ea typeface="Century Gothic" charset="0"/>
                <a:cs typeface="Al Bayan Plain" pitchFamily="2" charset="-78"/>
              </a:rPr>
              <a:t>Crop</a:t>
            </a:r>
            <a:r>
              <a:rPr lang="fr-FR" sz="2800" dirty="0">
                <a:latin typeface="Georgia" panose="02040502050405020303" pitchFamily="18" charset="0"/>
                <a:ea typeface="Century Gothic" charset="0"/>
                <a:cs typeface="Al Bayan Plain" pitchFamily="2" charset="-78"/>
              </a:rPr>
              <a:t> diversification : </a:t>
            </a:r>
            <a:r>
              <a:rPr lang="fr-FR" sz="2800" b="1" dirty="0">
                <a:latin typeface="Georgia" panose="02040502050405020303" pitchFamily="18" charset="0"/>
                <a:ea typeface="Century Gothic" charset="0"/>
                <a:cs typeface="Al Bayan Plain" pitchFamily="2" charset="-78"/>
              </a:rPr>
              <a:t>EVIDENCE GAPS</a:t>
            </a:r>
            <a:endParaRPr lang="fr-FR" sz="2800" b="1" dirty="0">
              <a:latin typeface="Georgia" panose="02040502050405020303" pitchFamily="18" charset="0"/>
              <a:cs typeface="Al Bayan Plain" pitchFamily="2" charset="-78"/>
            </a:endParaRPr>
          </a:p>
        </p:txBody>
      </p:sp>
      <p:sp>
        <p:nvSpPr>
          <p:cNvPr id="5" name="ZoneTexte 4"/>
          <p:cNvSpPr txBox="1"/>
          <p:nvPr/>
        </p:nvSpPr>
        <p:spPr>
          <a:xfrm>
            <a:off x="1497957" y="1146209"/>
            <a:ext cx="184731" cy="369332"/>
          </a:xfrm>
          <a:prstGeom prst="rect">
            <a:avLst/>
          </a:prstGeom>
          <a:noFill/>
        </p:spPr>
        <p:txBody>
          <a:bodyPr wrap="none" rtlCol="0">
            <a:spAutoFit/>
          </a:bodyPr>
          <a:lstStyle/>
          <a:p>
            <a:endParaRPr lang="en-US" dirty="0"/>
          </a:p>
        </p:txBody>
      </p:sp>
      <p:sp>
        <p:nvSpPr>
          <p:cNvPr id="11" name="Rectangle 10">
            <a:extLst>
              <a:ext uri="{FF2B5EF4-FFF2-40B4-BE49-F238E27FC236}">
                <a16:creationId xmlns:a16="http://schemas.microsoft.com/office/drawing/2014/main" id="{7F23DADA-10E1-5541-9CC1-48CC951B0441}"/>
              </a:ext>
            </a:extLst>
          </p:cNvPr>
          <p:cNvSpPr/>
          <p:nvPr/>
        </p:nvSpPr>
        <p:spPr>
          <a:xfrm>
            <a:off x="395410" y="627619"/>
            <a:ext cx="5969748" cy="6030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3">
            <a:extLst>
              <a:ext uri="{FF2B5EF4-FFF2-40B4-BE49-F238E27FC236}">
                <a16:creationId xmlns:a16="http://schemas.microsoft.com/office/drawing/2014/main" id="{60465A49-362D-FD47-BA3E-60D102FDE0C5}"/>
              </a:ext>
            </a:extLst>
          </p:cNvPr>
          <p:cNvPicPr>
            <a:picLocks noChangeAspect="1"/>
          </p:cNvPicPr>
          <p:nvPr/>
        </p:nvPicPr>
        <p:blipFill>
          <a:blip r:embed="rId3"/>
          <a:stretch>
            <a:fillRect/>
          </a:stretch>
        </p:blipFill>
        <p:spPr>
          <a:xfrm>
            <a:off x="409364" y="622288"/>
            <a:ext cx="668592" cy="595399"/>
          </a:xfrm>
          <a:prstGeom prst="rect">
            <a:avLst/>
          </a:prstGeom>
        </p:spPr>
      </p:pic>
      <p:pic>
        <p:nvPicPr>
          <p:cNvPr id="13" name="Image 12">
            <a:extLst>
              <a:ext uri="{FF2B5EF4-FFF2-40B4-BE49-F238E27FC236}">
                <a16:creationId xmlns:a16="http://schemas.microsoft.com/office/drawing/2014/main" id="{48EB52F6-BC7A-6D45-A1C9-44ED916CF481}"/>
              </a:ext>
            </a:extLst>
          </p:cNvPr>
          <p:cNvPicPr>
            <a:picLocks noChangeAspect="1"/>
          </p:cNvPicPr>
          <p:nvPr/>
        </p:nvPicPr>
        <p:blipFill rotWithShape="1">
          <a:blip r:embed="rId4"/>
          <a:srcRect l="5938"/>
          <a:stretch/>
        </p:blipFill>
        <p:spPr>
          <a:xfrm>
            <a:off x="395410" y="1304556"/>
            <a:ext cx="5477889" cy="4372916"/>
          </a:xfrm>
          <a:prstGeom prst="rect">
            <a:avLst/>
          </a:prstGeom>
        </p:spPr>
      </p:pic>
      <p:sp>
        <p:nvSpPr>
          <p:cNvPr id="82" name="ZoneTexte 81">
            <a:extLst>
              <a:ext uri="{FF2B5EF4-FFF2-40B4-BE49-F238E27FC236}">
                <a16:creationId xmlns:a16="http://schemas.microsoft.com/office/drawing/2014/main" id="{2595562C-9CC1-5541-A4AE-2AC2070759CB}"/>
              </a:ext>
            </a:extLst>
          </p:cNvPr>
          <p:cNvSpPr txBox="1"/>
          <p:nvPr/>
        </p:nvSpPr>
        <p:spPr>
          <a:xfrm>
            <a:off x="1119913" y="745982"/>
            <a:ext cx="4850644" cy="461665"/>
          </a:xfrm>
          <a:prstGeom prst="rect">
            <a:avLst/>
          </a:prstGeom>
          <a:noFill/>
        </p:spPr>
        <p:txBody>
          <a:bodyPr wrap="square" rtlCol="0">
            <a:spAutoFit/>
          </a:bodyPr>
          <a:lstStyle/>
          <a:p>
            <a:r>
              <a:rPr lang="fr-FR" sz="2400" b="1" dirty="0"/>
              <a:t>SOME </a:t>
            </a:r>
            <a:r>
              <a:rPr lang="fr-FR" sz="2400" dirty="0" err="1"/>
              <a:t>strategies</a:t>
            </a:r>
            <a:r>
              <a:rPr lang="fr-FR" sz="2400" dirty="0"/>
              <a:t> </a:t>
            </a:r>
            <a:r>
              <a:rPr lang="fr-FR" sz="2400" dirty="0" err="1"/>
              <a:t>with</a:t>
            </a:r>
            <a:r>
              <a:rPr lang="fr-FR" sz="2400" dirty="0"/>
              <a:t> </a:t>
            </a:r>
            <a:r>
              <a:rPr lang="fr-FR" sz="2400" b="1" dirty="0"/>
              <a:t>LARGE GAPS</a:t>
            </a:r>
            <a:endParaRPr lang="fr-FR" i="1" dirty="0"/>
          </a:p>
        </p:txBody>
      </p:sp>
      <p:sp>
        <p:nvSpPr>
          <p:cNvPr id="15" name="ZoneTexte 14">
            <a:extLst>
              <a:ext uri="{FF2B5EF4-FFF2-40B4-BE49-F238E27FC236}">
                <a16:creationId xmlns:a16="http://schemas.microsoft.com/office/drawing/2014/main" id="{0B61CA67-65F9-254D-8177-015B64EB3F53}"/>
              </a:ext>
            </a:extLst>
          </p:cNvPr>
          <p:cNvSpPr txBox="1"/>
          <p:nvPr/>
        </p:nvSpPr>
        <p:spPr>
          <a:xfrm>
            <a:off x="4284163" y="3203615"/>
            <a:ext cx="1675843" cy="369332"/>
          </a:xfrm>
          <a:prstGeom prst="rect">
            <a:avLst/>
          </a:prstGeom>
          <a:noFill/>
        </p:spPr>
        <p:txBody>
          <a:bodyPr wrap="none" rtlCol="0">
            <a:spAutoFit/>
          </a:bodyPr>
          <a:lstStyle/>
          <a:p>
            <a:r>
              <a:rPr lang="fr-FR" dirty="0"/>
              <a:t># of </a:t>
            </a:r>
            <a:r>
              <a:rPr lang="fr-FR" dirty="0" err="1"/>
              <a:t>Effect_sizes</a:t>
            </a:r>
            <a:endParaRPr lang="fr-FR" dirty="0"/>
          </a:p>
        </p:txBody>
      </p:sp>
      <p:sp>
        <p:nvSpPr>
          <p:cNvPr id="16" name="Rectangle 15">
            <a:extLst>
              <a:ext uri="{FF2B5EF4-FFF2-40B4-BE49-F238E27FC236}">
                <a16:creationId xmlns:a16="http://schemas.microsoft.com/office/drawing/2014/main" id="{98E34199-7842-D343-A18A-84A7EADEAA56}"/>
              </a:ext>
            </a:extLst>
          </p:cNvPr>
          <p:cNvSpPr/>
          <p:nvPr/>
        </p:nvSpPr>
        <p:spPr>
          <a:xfrm>
            <a:off x="6468182" y="627619"/>
            <a:ext cx="5575147" cy="320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7" name="Image 16">
            <a:extLst>
              <a:ext uri="{FF2B5EF4-FFF2-40B4-BE49-F238E27FC236}">
                <a16:creationId xmlns:a16="http://schemas.microsoft.com/office/drawing/2014/main" id="{7849950D-F44F-2540-91EA-2AA4274ACE8B}"/>
              </a:ext>
            </a:extLst>
          </p:cNvPr>
          <p:cNvPicPr>
            <a:picLocks noChangeAspect="1"/>
          </p:cNvPicPr>
          <p:nvPr/>
        </p:nvPicPr>
        <p:blipFill>
          <a:blip r:embed="rId3"/>
          <a:stretch>
            <a:fillRect/>
          </a:stretch>
        </p:blipFill>
        <p:spPr>
          <a:xfrm>
            <a:off x="6482136" y="631858"/>
            <a:ext cx="668592" cy="595399"/>
          </a:xfrm>
          <a:prstGeom prst="rect">
            <a:avLst/>
          </a:prstGeom>
        </p:spPr>
      </p:pic>
      <p:sp>
        <p:nvSpPr>
          <p:cNvPr id="18" name="ZoneTexte 17">
            <a:extLst>
              <a:ext uri="{FF2B5EF4-FFF2-40B4-BE49-F238E27FC236}">
                <a16:creationId xmlns:a16="http://schemas.microsoft.com/office/drawing/2014/main" id="{E4BD625D-FF35-9B45-B8D3-391F7C360A59}"/>
              </a:ext>
            </a:extLst>
          </p:cNvPr>
          <p:cNvSpPr txBox="1"/>
          <p:nvPr/>
        </p:nvSpPr>
        <p:spPr>
          <a:xfrm>
            <a:off x="7192685" y="755552"/>
            <a:ext cx="4850644" cy="461665"/>
          </a:xfrm>
          <a:prstGeom prst="rect">
            <a:avLst/>
          </a:prstGeom>
          <a:noFill/>
        </p:spPr>
        <p:txBody>
          <a:bodyPr wrap="square" rtlCol="0">
            <a:spAutoFit/>
          </a:bodyPr>
          <a:lstStyle/>
          <a:p>
            <a:r>
              <a:rPr lang="fr-FR" sz="2000" dirty="0"/>
              <a:t>DETAILS FOR </a:t>
            </a:r>
            <a:r>
              <a:rPr lang="fr-FR" sz="2400" b="1" dirty="0"/>
              <a:t>SOIL QUALITY </a:t>
            </a:r>
            <a:r>
              <a:rPr lang="fr-FR" sz="2000" dirty="0"/>
              <a:t>CATEGORY</a:t>
            </a:r>
            <a:endParaRPr lang="fr-FR" sz="2400" dirty="0"/>
          </a:p>
        </p:txBody>
      </p:sp>
      <p:pic>
        <p:nvPicPr>
          <p:cNvPr id="3" name="Image 2">
            <a:extLst>
              <a:ext uri="{FF2B5EF4-FFF2-40B4-BE49-F238E27FC236}">
                <a16:creationId xmlns:a16="http://schemas.microsoft.com/office/drawing/2014/main" id="{68A4D819-1267-8041-B95E-CD5367663B1E}"/>
              </a:ext>
            </a:extLst>
          </p:cNvPr>
          <p:cNvPicPr>
            <a:picLocks noChangeAspect="1"/>
          </p:cNvPicPr>
          <p:nvPr/>
        </p:nvPicPr>
        <p:blipFill rotWithShape="1">
          <a:blip r:embed="rId5"/>
          <a:srcRect t="-1" r="14303" b="18467"/>
          <a:stretch/>
        </p:blipFill>
        <p:spPr>
          <a:xfrm>
            <a:off x="6519420" y="1216041"/>
            <a:ext cx="5258537" cy="2501520"/>
          </a:xfrm>
          <a:prstGeom prst="rect">
            <a:avLst/>
          </a:prstGeom>
        </p:spPr>
      </p:pic>
      <p:sp>
        <p:nvSpPr>
          <p:cNvPr id="19" name="ZoneTexte 18">
            <a:extLst>
              <a:ext uri="{FF2B5EF4-FFF2-40B4-BE49-F238E27FC236}">
                <a16:creationId xmlns:a16="http://schemas.microsoft.com/office/drawing/2014/main" id="{ACA9258C-E9FE-484B-A89B-62711849749C}"/>
              </a:ext>
            </a:extLst>
          </p:cNvPr>
          <p:cNvSpPr txBox="1"/>
          <p:nvPr/>
        </p:nvSpPr>
        <p:spPr>
          <a:xfrm>
            <a:off x="650042" y="5634018"/>
            <a:ext cx="5200463" cy="338554"/>
          </a:xfrm>
          <a:prstGeom prst="rect">
            <a:avLst/>
          </a:prstGeom>
          <a:noFill/>
        </p:spPr>
        <p:txBody>
          <a:bodyPr wrap="none" rtlCol="0">
            <a:spAutoFit/>
          </a:bodyPr>
          <a:lstStyle/>
          <a:p>
            <a:r>
              <a:rPr lang="fr-FR" sz="1600" i="1" dirty="0" err="1"/>
              <a:t>Rm</a:t>
            </a:r>
            <a:r>
              <a:rPr lang="fr-FR" sz="1600" i="1" dirty="0"/>
              <a:t>: 1 </a:t>
            </a:r>
            <a:r>
              <a:rPr lang="fr-FR" sz="1600" i="1" dirty="0" err="1"/>
              <a:t>Effect_sizes</a:t>
            </a:r>
            <a:r>
              <a:rPr lang="fr-FR" sz="1600" i="1" dirty="0"/>
              <a:t> </a:t>
            </a:r>
            <a:r>
              <a:rPr lang="fr-FR" sz="1600" i="1" dirty="0" err="1"/>
              <a:t>can</a:t>
            </a:r>
            <a:r>
              <a:rPr lang="fr-FR" sz="1600" i="1" dirty="0"/>
              <a:t> </a:t>
            </a:r>
            <a:r>
              <a:rPr lang="fr-FR" sz="1600" i="1" dirty="0" err="1"/>
              <a:t>synthethized</a:t>
            </a:r>
            <a:r>
              <a:rPr lang="fr-FR" sz="1600" i="1" dirty="0"/>
              <a:t> </a:t>
            </a:r>
            <a:r>
              <a:rPr lang="fr-FR" sz="1600" i="1" dirty="0" err="1"/>
              <a:t>hundreds</a:t>
            </a:r>
            <a:r>
              <a:rPr lang="fr-FR" sz="1600" i="1" dirty="0"/>
              <a:t> of </a:t>
            </a:r>
            <a:r>
              <a:rPr lang="fr-FR" sz="1600" i="1" dirty="0" err="1"/>
              <a:t>experiments</a:t>
            </a:r>
            <a:endParaRPr lang="fr-FR" sz="1600" i="1" dirty="0"/>
          </a:p>
        </p:txBody>
      </p:sp>
      <p:sp>
        <p:nvSpPr>
          <p:cNvPr id="25" name="Rectangle 24">
            <a:extLst>
              <a:ext uri="{FF2B5EF4-FFF2-40B4-BE49-F238E27FC236}">
                <a16:creationId xmlns:a16="http://schemas.microsoft.com/office/drawing/2014/main" id="{022595B8-10A9-754F-909D-CFCFD23CF485}"/>
              </a:ext>
            </a:extLst>
          </p:cNvPr>
          <p:cNvSpPr/>
          <p:nvPr/>
        </p:nvSpPr>
        <p:spPr>
          <a:xfrm>
            <a:off x="6468181" y="3880936"/>
            <a:ext cx="5575147" cy="2777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2" name="Image 21">
            <a:extLst>
              <a:ext uri="{FF2B5EF4-FFF2-40B4-BE49-F238E27FC236}">
                <a16:creationId xmlns:a16="http://schemas.microsoft.com/office/drawing/2014/main" id="{CD01F5B2-B52C-534D-B3EE-77E46E27C5DA}"/>
              </a:ext>
            </a:extLst>
          </p:cNvPr>
          <p:cNvPicPr>
            <a:picLocks noChangeAspect="1"/>
          </p:cNvPicPr>
          <p:nvPr/>
        </p:nvPicPr>
        <p:blipFill>
          <a:blip r:embed="rId3"/>
          <a:stretch>
            <a:fillRect/>
          </a:stretch>
        </p:blipFill>
        <p:spPr>
          <a:xfrm>
            <a:off x="6482136" y="3880936"/>
            <a:ext cx="668592" cy="595399"/>
          </a:xfrm>
          <a:prstGeom prst="rect">
            <a:avLst/>
          </a:prstGeom>
        </p:spPr>
      </p:pic>
      <p:sp>
        <p:nvSpPr>
          <p:cNvPr id="23" name="ZoneTexte 22">
            <a:extLst>
              <a:ext uri="{FF2B5EF4-FFF2-40B4-BE49-F238E27FC236}">
                <a16:creationId xmlns:a16="http://schemas.microsoft.com/office/drawing/2014/main" id="{FB05293E-3225-5B40-B6B5-1E68DB0E36D9}"/>
              </a:ext>
            </a:extLst>
          </p:cNvPr>
          <p:cNvSpPr txBox="1"/>
          <p:nvPr/>
        </p:nvSpPr>
        <p:spPr>
          <a:xfrm>
            <a:off x="7192685" y="3944670"/>
            <a:ext cx="4850644" cy="461665"/>
          </a:xfrm>
          <a:prstGeom prst="rect">
            <a:avLst/>
          </a:prstGeom>
          <a:noFill/>
        </p:spPr>
        <p:txBody>
          <a:bodyPr wrap="square" rtlCol="0">
            <a:spAutoFit/>
          </a:bodyPr>
          <a:lstStyle/>
          <a:p>
            <a:r>
              <a:rPr lang="fr-FR" sz="2000" dirty="0"/>
              <a:t>DETAILS FOR </a:t>
            </a:r>
            <a:r>
              <a:rPr lang="fr-FR" sz="2400" b="1" dirty="0"/>
              <a:t>PESTS AND DIS. </a:t>
            </a:r>
            <a:r>
              <a:rPr lang="fr-FR" sz="2000" dirty="0"/>
              <a:t>CATEGORY</a:t>
            </a:r>
            <a:endParaRPr lang="fr-FR" sz="2400" dirty="0"/>
          </a:p>
        </p:txBody>
      </p:sp>
      <p:pic>
        <p:nvPicPr>
          <p:cNvPr id="9" name="Image 8">
            <a:extLst>
              <a:ext uri="{FF2B5EF4-FFF2-40B4-BE49-F238E27FC236}">
                <a16:creationId xmlns:a16="http://schemas.microsoft.com/office/drawing/2014/main" id="{4D30C638-8B39-7748-8ADF-0DEF3366837A}"/>
              </a:ext>
            </a:extLst>
          </p:cNvPr>
          <p:cNvPicPr>
            <a:picLocks noChangeAspect="1"/>
          </p:cNvPicPr>
          <p:nvPr/>
        </p:nvPicPr>
        <p:blipFill rotWithShape="1">
          <a:blip r:embed="rId6"/>
          <a:srcRect b="3358"/>
          <a:stretch/>
        </p:blipFill>
        <p:spPr>
          <a:xfrm>
            <a:off x="7015041" y="4356463"/>
            <a:ext cx="4762916" cy="2301485"/>
          </a:xfrm>
          <a:prstGeom prst="rect">
            <a:avLst/>
          </a:prstGeom>
        </p:spPr>
      </p:pic>
    </p:spTree>
    <p:extLst>
      <p:ext uri="{BB962C8B-B14F-4D97-AF65-F5344CB8AC3E}">
        <p14:creationId xmlns:p14="http://schemas.microsoft.com/office/powerpoint/2010/main" val="3220063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E8B948-BBA1-2049-B458-B86E34E5236F}"/>
              </a:ext>
            </a:extLst>
          </p:cNvPr>
          <p:cNvSpPr/>
          <p:nvPr/>
        </p:nvSpPr>
        <p:spPr>
          <a:xfrm>
            <a:off x="-1587062" y="0"/>
            <a:ext cx="13779062"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230319" y="108638"/>
            <a:ext cx="11192609" cy="523220"/>
          </a:xfrm>
          <a:prstGeom prst="rect">
            <a:avLst/>
          </a:prstGeom>
        </p:spPr>
        <p:txBody>
          <a:bodyPr wrap="square">
            <a:spAutoFit/>
          </a:bodyPr>
          <a:lstStyle/>
          <a:p>
            <a:r>
              <a:rPr lang="fr-FR" sz="2800" dirty="0" err="1">
                <a:latin typeface="Georgia" panose="02040502050405020303" pitchFamily="18" charset="0"/>
                <a:ea typeface="Century Gothic" charset="0"/>
                <a:cs typeface="Al Bayan Plain" pitchFamily="2" charset="-78"/>
              </a:rPr>
              <a:t>Crop</a:t>
            </a:r>
            <a:r>
              <a:rPr lang="fr-FR" sz="2800" dirty="0">
                <a:latin typeface="Georgia" panose="02040502050405020303" pitchFamily="18" charset="0"/>
                <a:ea typeface="Century Gothic" charset="0"/>
                <a:cs typeface="Al Bayan Plain" pitchFamily="2" charset="-78"/>
              </a:rPr>
              <a:t> diversification : </a:t>
            </a:r>
            <a:r>
              <a:rPr lang="fr-FR" sz="2800" b="1" dirty="0">
                <a:latin typeface="Georgia" panose="02040502050405020303" pitchFamily="18" charset="0"/>
                <a:ea typeface="Century Gothic" charset="0"/>
                <a:cs typeface="Al Bayan Plain" pitchFamily="2" charset="-78"/>
              </a:rPr>
              <a:t>REDUNDANCY</a:t>
            </a:r>
            <a:endParaRPr lang="fr-FR" sz="2800" b="1" dirty="0">
              <a:latin typeface="Georgia" panose="02040502050405020303" pitchFamily="18" charset="0"/>
              <a:cs typeface="Al Bayan Plain" pitchFamily="2" charset="-78"/>
            </a:endParaRPr>
          </a:p>
        </p:txBody>
      </p:sp>
      <p:sp>
        <p:nvSpPr>
          <p:cNvPr id="5" name="ZoneTexte 4"/>
          <p:cNvSpPr txBox="1"/>
          <p:nvPr/>
        </p:nvSpPr>
        <p:spPr>
          <a:xfrm>
            <a:off x="1497957" y="1212469"/>
            <a:ext cx="184731" cy="369332"/>
          </a:xfrm>
          <a:prstGeom prst="rect">
            <a:avLst/>
          </a:prstGeom>
          <a:noFill/>
        </p:spPr>
        <p:txBody>
          <a:bodyPr wrap="none" rtlCol="0">
            <a:spAutoFit/>
          </a:bodyPr>
          <a:lstStyle/>
          <a:p>
            <a:endParaRPr lang="en-US" dirty="0"/>
          </a:p>
        </p:txBody>
      </p:sp>
      <p:sp>
        <p:nvSpPr>
          <p:cNvPr id="11" name="Rectangle 10">
            <a:extLst>
              <a:ext uri="{FF2B5EF4-FFF2-40B4-BE49-F238E27FC236}">
                <a16:creationId xmlns:a16="http://schemas.microsoft.com/office/drawing/2014/main" id="{7F23DADA-10E1-5541-9CC1-48CC951B0441}"/>
              </a:ext>
            </a:extLst>
          </p:cNvPr>
          <p:cNvSpPr/>
          <p:nvPr/>
        </p:nvSpPr>
        <p:spPr>
          <a:xfrm>
            <a:off x="395410" y="654123"/>
            <a:ext cx="5466325" cy="6030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3">
            <a:extLst>
              <a:ext uri="{FF2B5EF4-FFF2-40B4-BE49-F238E27FC236}">
                <a16:creationId xmlns:a16="http://schemas.microsoft.com/office/drawing/2014/main" id="{60465A49-362D-FD47-BA3E-60D102FDE0C5}"/>
              </a:ext>
            </a:extLst>
          </p:cNvPr>
          <p:cNvPicPr>
            <a:picLocks noChangeAspect="1"/>
          </p:cNvPicPr>
          <p:nvPr/>
        </p:nvPicPr>
        <p:blipFill>
          <a:blip r:embed="rId3"/>
          <a:stretch>
            <a:fillRect/>
          </a:stretch>
        </p:blipFill>
        <p:spPr>
          <a:xfrm>
            <a:off x="409364" y="688548"/>
            <a:ext cx="668592" cy="595399"/>
          </a:xfrm>
          <a:prstGeom prst="rect">
            <a:avLst/>
          </a:prstGeom>
        </p:spPr>
      </p:pic>
      <p:sp>
        <p:nvSpPr>
          <p:cNvPr id="82" name="ZoneTexte 81">
            <a:extLst>
              <a:ext uri="{FF2B5EF4-FFF2-40B4-BE49-F238E27FC236}">
                <a16:creationId xmlns:a16="http://schemas.microsoft.com/office/drawing/2014/main" id="{2595562C-9CC1-5541-A4AE-2AC2070759CB}"/>
              </a:ext>
            </a:extLst>
          </p:cNvPr>
          <p:cNvSpPr txBox="1"/>
          <p:nvPr/>
        </p:nvSpPr>
        <p:spPr>
          <a:xfrm>
            <a:off x="1119913" y="812242"/>
            <a:ext cx="4850644" cy="461665"/>
          </a:xfrm>
          <a:prstGeom prst="rect">
            <a:avLst/>
          </a:prstGeom>
          <a:noFill/>
        </p:spPr>
        <p:txBody>
          <a:bodyPr wrap="square" rtlCol="0">
            <a:spAutoFit/>
          </a:bodyPr>
          <a:lstStyle/>
          <a:p>
            <a:r>
              <a:rPr lang="fr-FR" sz="2000" dirty="0"/>
              <a:t>EVER HIGHER </a:t>
            </a:r>
            <a:r>
              <a:rPr lang="fr-FR" sz="2400" b="1" dirty="0"/>
              <a:t>REDUNDANCY</a:t>
            </a:r>
            <a:endParaRPr lang="fr-FR" i="1" dirty="0"/>
          </a:p>
        </p:txBody>
      </p:sp>
      <p:sp>
        <p:nvSpPr>
          <p:cNvPr id="16" name="Rectangle 15">
            <a:extLst>
              <a:ext uri="{FF2B5EF4-FFF2-40B4-BE49-F238E27FC236}">
                <a16:creationId xmlns:a16="http://schemas.microsoft.com/office/drawing/2014/main" id="{98E34199-7842-D343-A18A-84A7EADEAA56}"/>
              </a:ext>
            </a:extLst>
          </p:cNvPr>
          <p:cNvSpPr/>
          <p:nvPr/>
        </p:nvSpPr>
        <p:spPr>
          <a:xfrm>
            <a:off x="5918803" y="582532"/>
            <a:ext cx="6034657" cy="6101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7" name="Image 16">
            <a:extLst>
              <a:ext uri="{FF2B5EF4-FFF2-40B4-BE49-F238E27FC236}">
                <a16:creationId xmlns:a16="http://schemas.microsoft.com/office/drawing/2014/main" id="{7849950D-F44F-2540-91EA-2AA4274ACE8B}"/>
              </a:ext>
            </a:extLst>
          </p:cNvPr>
          <p:cNvPicPr>
            <a:picLocks noChangeAspect="1"/>
          </p:cNvPicPr>
          <p:nvPr/>
        </p:nvPicPr>
        <p:blipFill>
          <a:blip r:embed="rId3"/>
          <a:stretch>
            <a:fillRect/>
          </a:stretch>
        </p:blipFill>
        <p:spPr>
          <a:xfrm>
            <a:off x="5947440" y="658747"/>
            <a:ext cx="668592" cy="595399"/>
          </a:xfrm>
          <a:prstGeom prst="rect">
            <a:avLst/>
          </a:prstGeom>
        </p:spPr>
      </p:pic>
      <p:sp>
        <p:nvSpPr>
          <p:cNvPr id="18" name="ZoneTexte 17">
            <a:extLst>
              <a:ext uri="{FF2B5EF4-FFF2-40B4-BE49-F238E27FC236}">
                <a16:creationId xmlns:a16="http://schemas.microsoft.com/office/drawing/2014/main" id="{E4BD625D-FF35-9B45-B8D3-391F7C360A59}"/>
              </a:ext>
            </a:extLst>
          </p:cNvPr>
          <p:cNvSpPr txBox="1"/>
          <p:nvPr/>
        </p:nvSpPr>
        <p:spPr>
          <a:xfrm>
            <a:off x="6789929" y="822454"/>
            <a:ext cx="5163531" cy="646331"/>
          </a:xfrm>
          <a:prstGeom prst="rect">
            <a:avLst/>
          </a:prstGeom>
          <a:noFill/>
        </p:spPr>
        <p:txBody>
          <a:bodyPr wrap="square" rtlCol="0">
            <a:spAutoFit/>
          </a:bodyPr>
          <a:lstStyle/>
          <a:p>
            <a:r>
              <a:rPr lang="fr-FR" b="1" dirty="0"/>
              <a:t>SOME</a:t>
            </a:r>
            <a:r>
              <a:rPr lang="fr-FR" dirty="0"/>
              <a:t> META-ANALYSES </a:t>
            </a:r>
            <a:r>
              <a:rPr lang="fr-FR" b="1" dirty="0" err="1"/>
              <a:t>with</a:t>
            </a:r>
            <a:r>
              <a:rPr lang="fr-FR" b="1" dirty="0"/>
              <a:t> &gt; 50% </a:t>
            </a:r>
            <a:r>
              <a:rPr lang="fr-FR" b="1" dirty="0" err="1"/>
              <a:t>common</a:t>
            </a:r>
            <a:r>
              <a:rPr lang="fr-FR" b="1" dirty="0"/>
              <a:t> </a:t>
            </a:r>
            <a:r>
              <a:rPr lang="fr-FR" dirty="0" err="1"/>
              <a:t>experiments</a:t>
            </a:r>
            <a:endParaRPr lang="fr-FR" sz="2000" dirty="0"/>
          </a:p>
        </p:txBody>
      </p:sp>
      <p:pic>
        <p:nvPicPr>
          <p:cNvPr id="2" name="Image 1">
            <a:extLst>
              <a:ext uri="{FF2B5EF4-FFF2-40B4-BE49-F238E27FC236}">
                <a16:creationId xmlns:a16="http://schemas.microsoft.com/office/drawing/2014/main" id="{314C8292-0F58-D64C-A110-E118C1D3B835}"/>
              </a:ext>
            </a:extLst>
          </p:cNvPr>
          <p:cNvPicPr>
            <a:picLocks noChangeAspect="1"/>
          </p:cNvPicPr>
          <p:nvPr/>
        </p:nvPicPr>
        <p:blipFill>
          <a:blip r:embed="rId4"/>
          <a:stretch>
            <a:fillRect/>
          </a:stretch>
        </p:blipFill>
        <p:spPr>
          <a:xfrm>
            <a:off x="678584" y="1397135"/>
            <a:ext cx="5148039" cy="4408693"/>
          </a:xfrm>
          <a:prstGeom prst="rect">
            <a:avLst/>
          </a:prstGeom>
        </p:spPr>
      </p:pic>
      <p:sp>
        <p:nvSpPr>
          <p:cNvPr id="19" name="ZoneTexte 18">
            <a:extLst>
              <a:ext uri="{FF2B5EF4-FFF2-40B4-BE49-F238E27FC236}">
                <a16:creationId xmlns:a16="http://schemas.microsoft.com/office/drawing/2014/main" id="{ACA9258C-E9FE-484B-A89B-62711849749C}"/>
              </a:ext>
            </a:extLst>
          </p:cNvPr>
          <p:cNvSpPr txBox="1"/>
          <p:nvPr/>
        </p:nvSpPr>
        <p:spPr>
          <a:xfrm>
            <a:off x="2783488" y="5649877"/>
            <a:ext cx="1523494" cy="338554"/>
          </a:xfrm>
          <a:prstGeom prst="rect">
            <a:avLst/>
          </a:prstGeom>
          <a:solidFill>
            <a:schemeClr val="bg1"/>
          </a:solidFill>
        </p:spPr>
        <p:txBody>
          <a:bodyPr wrap="none" rtlCol="0">
            <a:spAutoFit/>
          </a:bodyPr>
          <a:lstStyle/>
          <a:p>
            <a:r>
              <a:rPr lang="fr-FR" sz="1600" i="1" dirty="0"/>
              <a:t>Publication </a:t>
            </a:r>
            <a:r>
              <a:rPr lang="fr-FR" sz="1600" i="1" dirty="0" err="1"/>
              <a:t>year</a:t>
            </a:r>
            <a:endParaRPr lang="fr-FR" sz="1600" i="1" dirty="0"/>
          </a:p>
        </p:txBody>
      </p:sp>
      <p:sp>
        <p:nvSpPr>
          <p:cNvPr id="20" name="ZoneTexte 19">
            <a:extLst>
              <a:ext uri="{FF2B5EF4-FFF2-40B4-BE49-F238E27FC236}">
                <a16:creationId xmlns:a16="http://schemas.microsoft.com/office/drawing/2014/main" id="{235A223F-7E5D-DF4A-9FB5-30FFD0EE5572}"/>
              </a:ext>
            </a:extLst>
          </p:cNvPr>
          <p:cNvSpPr txBox="1"/>
          <p:nvPr/>
        </p:nvSpPr>
        <p:spPr>
          <a:xfrm rot="16200000">
            <a:off x="-518012" y="3281628"/>
            <a:ext cx="2379241" cy="338554"/>
          </a:xfrm>
          <a:prstGeom prst="rect">
            <a:avLst/>
          </a:prstGeom>
          <a:solidFill>
            <a:schemeClr val="bg1"/>
          </a:solidFill>
        </p:spPr>
        <p:txBody>
          <a:bodyPr wrap="none" rtlCol="0">
            <a:spAutoFit/>
          </a:bodyPr>
          <a:lstStyle/>
          <a:p>
            <a:r>
              <a:rPr lang="fr-FR" sz="1600" i="1" dirty="0"/>
              <a:t>% of </a:t>
            </a:r>
            <a:r>
              <a:rPr lang="fr-FR" sz="1600" i="1" dirty="0" err="1"/>
              <a:t>common</a:t>
            </a:r>
            <a:r>
              <a:rPr lang="fr-FR" sz="1600" i="1" dirty="0"/>
              <a:t> </a:t>
            </a:r>
            <a:r>
              <a:rPr lang="fr-FR" sz="1600" i="1" dirty="0" err="1"/>
              <a:t>experiments</a:t>
            </a:r>
            <a:endParaRPr lang="fr-FR" sz="1600" i="1" dirty="0"/>
          </a:p>
        </p:txBody>
      </p:sp>
      <p:sp>
        <p:nvSpPr>
          <p:cNvPr id="21" name="ZoneTexte 20">
            <a:extLst>
              <a:ext uri="{FF2B5EF4-FFF2-40B4-BE49-F238E27FC236}">
                <a16:creationId xmlns:a16="http://schemas.microsoft.com/office/drawing/2014/main" id="{549A1226-1126-7B42-88E6-871E8828AA18}"/>
              </a:ext>
            </a:extLst>
          </p:cNvPr>
          <p:cNvSpPr txBox="1"/>
          <p:nvPr/>
        </p:nvSpPr>
        <p:spPr>
          <a:xfrm>
            <a:off x="1379361" y="2100782"/>
            <a:ext cx="2374946" cy="584775"/>
          </a:xfrm>
          <a:prstGeom prst="rect">
            <a:avLst/>
          </a:prstGeom>
          <a:solidFill>
            <a:schemeClr val="bg1"/>
          </a:solidFill>
        </p:spPr>
        <p:txBody>
          <a:bodyPr wrap="none" rtlCol="0">
            <a:spAutoFit/>
          </a:bodyPr>
          <a:lstStyle/>
          <a:p>
            <a:r>
              <a:rPr lang="fr-FR" sz="1600" i="1" dirty="0" err="1"/>
              <a:t>Each</a:t>
            </a:r>
            <a:r>
              <a:rPr lang="fr-FR" sz="1600" i="1" dirty="0"/>
              <a:t> point= a </a:t>
            </a:r>
            <a:r>
              <a:rPr lang="fr-FR" sz="1600" i="1" dirty="0" err="1"/>
              <a:t>comparison</a:t>
            </a:r>
            <a:r>
              <a:rPr lang="fr-FR" sz="1600" i="1" dirty="0"/>
              <a:t> </a:t>
            </a:r>
          </a:p>
          <a:p>
            <a:r>
              <a:rPr lang="fr-FR" sz="1600" i="1" dirty="0"/>
              <a:t>of 2 </a:t>
            </a:r>
            <a:r>
              <a:rPr lang="fr-FR" sz="1600" i="1" dirty="0" err="1"/>
              <a:t>meta</a:t>
            </a:r>
            <a:r>
              <a:rPr lang="fr-FR" sz="1600" i="1" dirty="0"/>
              <a:t>-analyses</a:t>
            </a:r>
          </a:p>
        </p:txBody>
      </p:sp>
      <p:pic>
        <p:nvPicPr>
          <p:cNvPr id="4" name="Image 3">
            <a:extLst>
              <a:ext uri="{FF2B5EF4-FFF2-40B4-BE49-F238E27FC236}">
                <a16:creationId xmlns:a16="http://schemas.microsoft.com/office/drawing/2014/main" id="{F3A4FE6A-9B33-5442-A482-862EE79C3195}"/>
              </a:ext>
            </a:extLst>
          </p:cNvPr>
          <p:cNvPicPr>
            <a:picLocks noChangeAspect="1"/>
          </p:cNvPicPr>
          <p:nvPr/>
        </p:nvPicPr>
        <p:blipFill>
          <a:blip r:embed="rId5"/>
          <a:stretch>
            <a:fillRect/>
          </a:stretch>
        </p:blipFill>
        <p:spPr>
          <a:xfrm>
            <a:off x="6143058" y="1637964"/>
            <a:ext cx="5372049" cy="4518351"/>
          </a:xfrm>
          <a:prstGeom prst="rect">
            <a:avLst/>
          </a:prstGeom>
        </p:spPr>
      </p:pic>
    </p:spTree>
    <p:extLst>
      <p:ext uri="{BB962C8B-B14F-4D97-AF65-F5344CB8AC3E}">
        <p14:creationId xmlns:p14="http://schemas.microsoft.com/office/powerpoint/2010/main" val="4134451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E8B948-BBA1-2049-B458-B86E34E5236F}"/>
              </a:ext>
            </a:extLst>
          </p:cNvPr>
          <p:cNvSpPr/>
          <p:nvPr/>
        </p:nvSpPr>
        <p:spPr>
          <a:xfrm>
            <a:off x="-1587062" y="0"/>
            <a:ext cx="13779062"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230319" y="108638"/>
            <a:ext cx="11192609" cy="523220"/>
          </a:xfrm>
          <a:prstGeom prst="rect">
            <a:avLst/>
          </a:prstGeom>
        </p:spPr>
        <p:txBody>
          <a:bodyPr wrap="square">
            <a:spAutoFit/>
          </a:bodyPr>
          <a:lstStyle/>
          <a:p>
            <a:r>
              <a:rPr lang="fr-FR" sz="2800" dirty="0" err="1">
                <a:latin typeface="Georgia" panose="02040502050405020303" pitchFamily="18" charset="0"/>
                <a:ea typeface="Century Gothic" charset="0"/>
                <a:cs typeface="Al Bayan Plain" pitchFamily="2" charset="-78"/>
              </a:rPr>
              <a:t>Crop</a:t>
            </a:r>
            <a:r>
              <a:rPr lang="fr-FR" sz="2800" dirty="0">
                <a:latin typeface="Georgia" panose="02040502050405020303" pitchFamily="18" charset="0"/>
                <a:ea typeface="Century Gothic" charset="0"/>
                <a:cs typeface="Al Bayan Plain" pitchFamily="2" charset="-78"/>
              </a:rPr>
              <a:t> diversification : </a:t>
            </a:r>
            <a:r>
              <a:rPr lang="fr-FR" sz="2800" b="1" dirty="0">
                <a:latin typeface="Georgia" panose="02040502050405020303" pitchFamily="18" charset="0"/>
                <a:ea typeface="Century Gothic" charset="0"/>
                <a:cs typeface="Al Bayan Plain" pitchFamily="2" charset="-78"/>
              </a:rPr>
              <a:t>BENEFITS AND RISKS</a:t>
            </a:r>
            <a:endParaRPr lang="fr-FR" sz="2800" b="1" dirty="0">
              <a:latin typeface="Georgia" panose="02040502050405020303" pitchFamily="18" charset="0"/>
              <a:cs typeface="Al Bayan Plain" pitchFamily="2" charset="-78"/>
            </a:endParaRPr>
          </a:p>
        </p:txBody>
      </p:sp>
      <p:sp>
        <p:nvSpPr>
          <p:cNvPr id="5" name="ZoneTexte 4"/>
          <p:cNvSpPr txBox="1"/>
          <p:nvPr/>
        </p:nvSpPr>
        <p:spPr>
          <a:xfrm>
            <a:off x="1497957" y="1146209"/>
            <a:ext cx="184731" cy="369332"/>
          </a:xfrm>
          <a:prstGeom prst="rect">
            <a:avLst/>
          </a:prstGeom>
          <a:noFill/>
        </p:spPr>
        <p:txBody>
          <a:bodyPr wrap="none" rtlCol="0">
            <a:spAutoFit/>
          </a:bodyPr>
          <a:lstStyle/>
          <a:p>
            <a:endParaRPr lang="en-US" dirty="0"/>
          </a:p>
        </p:txBody>
      </p:sp>
      <p:sp>
        <p:nvSpPr>
          <p:cNvPr id="11" name="Rectangle 10">
            <a:extLst>
              <a:ext uri="{FF2B5EF4-FFF2-40B4-BE49-F238E27FC236}">
                <a16:creationId xmlns:a16="http://schemas.microsoft.com/office/drawing/2014/main" id="{7F23DADA-10E1-5541-9CC1-48CC951B0441}"/>
              </a:ext>
            </a:extLst>
          </p:cNvPr>
          <p:cNvSpPr/>
          <p:nvPr/>
        </p:nvSpPr>
        <p:spPr>
          <a:xfrm>
            <a:off x="395410" y="627619"/>
            <a:ext cx="11027518" cy="6030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t>OF CROP</a:t>
            </a:r>
          </a:p>
          <a:p>
            <a:r>
              <a:rPr lang="fr-FR" b="1" dirty="0"/>
              <a:t> DIVERSIFICATION</a:t>
            </a:r>
            <a:endParaRPr lang="fr-FR" sz="1400" i="1" dirty="0"/>
          </a:p>
        </p:txBody>
      </p:sp>
      <p:pic>
        <p:nvPicPr>
          <p:cNvPr id="14" name="Image 13">
            <a:extLst>
              <a:ext uri="{FF2B5EF4-FFF2-40B4-BE49-F238E27FC236}">
                <a16:creationId xmlns:a16="http://schemas.microsoft.com/office/drawing/2014/main" id="{60465A49-362D-FD47-BA3E-60D102FDE0C5}"/>
              </a:ext>
            </a:extLst>
          </p:cNvPr>
          <p:cNvPicPr>
            <a:picLocks noChangeAspect="1"/>
          </p:cNvPicPr>
          <p:nvPr/>
        </p:nvPicPr>
        <p:blipFill>
          <a:blip r:embed="rId3"/>
          <a:stretch>
            <a:fillRect/>
          </a:stretch>
        </p:blipFill>
        <p:spPr>
          <a:xfrm>
            <a:off x="409364" y="622288"/>
            <a:ext cx="668592" cy="595399"/>
          </a:xfrm>
          <a:prstGeom prst="rect">
            <a:avLst/>
          </a:prstGeom>
        </p:spPr>
      </p:pic>
      <p:sp>
        <p:nvSpPr>
          <p:cNvPr id="82" name="ZoneTexte 81">
            <a:extLst>
              <a:ext uri="{FF2B5EF4-FFF2-40B4-BE49-F238E27FC236}">
                <a16:creationId xmlns:a16="http://schemas.microsoft.com/office/drawing/2014/main" id="{2595562C-9CC1-5541-A4AE-2AC2070759CB}"/>
              </a:ext>
            </a:extLst>
          </p:cNvPr>
          <p:cNvSpPr txBox="1"/>
          <p:nvPr/>
        </p:nvSpPr>
        <p:spPr>
          <a:xfrm>
            <a:off x="1119913" y="745982"/>
            <a:ext cx="4850644" cy="461665"/>
          </a:xfrm>
          <a:prstGeom prst="rect">
            <a:avLst/>
          </a:prstGeom>
          <a:noFill/>
        </p:spPr>
        <p:txBody>
          <a:bodyPr wrap="square" rtlCol="0">
            <a:spAutoFit/>
          </a:bodyPr>
          <a:lstStyle/>
          <a:p>
            <a:r>
              <a:rPr lang="fr-FR" sz="2400" b="1" dirty="0"/>
              <a:t>NUMEROUS </a:t>
            </a:r>
            <a:r>
              <a:rPr lang="fr-FR" dirty="0"/>
              <a:t>BENEFITS </a:t>
            </a:r>
            <a:endParaRPr lang="fr-FR" i="1" dirty="0"/>
          </a:p>
        </p:txBody>
      </p:sp>
      <p:pic>
        <p:nvPicPr>
          <p:cNvPr id="4" name="Image 3">
            <a:extLst>
              <a:ext uri="{FF2B5EF4-FFF2-40B4-BE49-F238E27FC236}">
                <a16:creationId xmlns:a16="http://schemas.microsoft.com/office/drawing/2014/main" id="{C56E268B-0D8B-4B43-B636-23C738244AC4}"/>
              </a:ext>
            </a:extLst>
          </p:cNvPr>
          <p:cNvPicPr>
            <a:picLocks noChangeAspect="1"/>
          </p:cNvPicPr>
          <p:nvPr/>
        </p:nvPicPr>
        <p:blipFill>
          <a:blip r:embed="rId4"/>
          <a:stretch>
            <a:fillRect/>
          </a:stretch>
        </p:blipFill>
        <p:spPr>
          <a:xfrm>
            <a:off x="1497957" y="1217687"/>
            <a:ext cx="8393396" cy="5476830"/>
          </a:xfrm>
          <a:prstGeom prst="rect">
            <a:avLst/>
          </a:prstGeom>
        </p:spPr>
      </p:pic>
      <p:cxnSp>
        <p:nvCxnSpPr>
          <p:cNvPr id="7" name="Connecteur droit avec flèche 6">
            <a:extLst>
              <a:ext uri="{FF2B5EF4-FFF2-40B4-BE49-F238E27FC236}">
                <a16:creationId xmlns:a16="http://schemas.microsoft.com/office/drawing/2014/main" id="{45B0E068-95B0-F84F-90E4-2F015830B084}"/>
              </a:ext>
            </a:extLst>
          </p:cNvPr>
          <p:cNvCxnSpPr/>
          <p:nvPr/>
        </p:nvCxnSpPr>
        <p:spPr>
          <a:xfrm flipV="1">
            <a:off x="10028420" y="1515541"/>
            <a:ext cx="0" cy="2440561"/>
          </a:xfrm>
          <a:prstGeom prst="straightConnector1">
            <a:avLst/>
          </a:prstGeom>
          <a:ln w="698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0E43B1AB-A62B-D74B-975A-2C6BBA3D04C2}"/>
              </a:ext>
            </a:extLst>
          </p:cNvPr>
          <p:cNvSpPr txBox="1"/>
          <p:nvPr/>
        </p:nvSpPr>
        <p:spPr>
          <a:xfrm rot="16200000">
            <a:off x="9264904" y="2247471"/>
            <a:ext cx="2233303" cy="400110"/>
          </a:xfrm>
          <a:prstGeom prst="rect">
            <a:avLst/>
          </a:prstGeom>
          <a:noFill/>
        </p:spPr>
        <p:txBody>
          <a:bodyPr wrap="square" rtlCol="0">
            <a:spAutoFit/>
          </a:bodyPr>
          <a:lstStyle/>
          <a:p>
            <a:r>
              <a:rPr lang="fr-FR" sz="2000" b="1" dirty="0">
                <a:solidFill>
                  <a:schemeClr val="accent6">
                    <a:lumMod val="50000"/>
                  </a:schemeClr>
                </a:solidFill>
              </a:rPr>
              <a:t>HIGHER</a:t>
            </a:r>
            <a:r>
              <a:rPr lang="fr-FR" sz="2000" b="1" dirty="0"/>
              <a:t> </a:t>
            </a:r>
          </a:p>
        </p:txBody>
      </p:sp>
      <p:cxnSp>
        <p:nvCxnSpPr>
          <p:cNvPr id="26" name="Connecteur droit avec flèche 25">
            <a:extLst>
              <a:ext uri="{FF2B5EF4-FFF2-40B4-BE49-F238E27FC236}">
                <a16:creationId xmlns:a16="http://schemas.microsoft.com/office/drawing/2014/main" id="{710A2B77-F990-B140-99C5-80EC63B2D5B7}"/>
              </a:ext>
            </a:extLst>
          </p:cNvPr>
          <p:cNvCxnSpPr>
            <a:cxnSpLocks/>
          </p:cNvCxnSpPr>
          <p:nvPr/>
        </p:nvCxnSpPr>
        <p:spPr>
          <a:xfrm>
            <a:off x="10030919" y="3956102"/>
            <a:ext cx="0" cy="883222"/>
          </a:xfrm>
          <a:prstGeom prst="straightConnector1">
            <a:avLst/>
          </a:prstGeom>
          <a:ln w="698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D87F6D35-5CBC-FF4A-A8F6-2AFE243CA002}"/>
              </a:ext>
            </a:extLst>
          </p:cNvPr>
          <p:cNvSpPr txBox="1"/>
          <p:nvPr/>
        </p:nvSpPr>
        <p:spPr>
          <a:xfrm rot="16200000">
            <a:off x="9898692" y="4197658"/>
            <a:ext cx="970138" cy="400110"/>
          </a:xfrm>
          <a:prstGeom prst="rect">
            <a:avLst/>
          </a:prstGeom>
          <a:noFill/>
        </p:spPr>
        <p:txBody>
          <a:bodyPr wrap="square" rtlCol="0">
            <a:spAutoFit/>
          </a:bodyPr>
          <a:lstStyle/>
          <a:p>
            <a:r>
              <a:rPr lang="fr-FR" sz="2000" b="1" dirty="0">
                <a:solidFill>
                  <a:srgbClr val="FF0000"/>
                </a:solidFill>
              </a:rPr>
              <a:t>LOWER </a:t>
            </a:r>
            <a:endParaRPr lang="fr-FR" sz="1600" i="1" dirty="0">
              <a:solidFill>
                <a:srgbClr val="FF0000"/>
              </a:solidFill>
            </a:endParaRPr>
          </a:p>
        </p:txBody>
      </p:sp>
      <p:sp>
        <p:nvSpPr>
          <p:cNvPr id="20" name="Rectangle 19">
            <a:extLst>
              <a:ext uri="{FF2B5EF4-FFF2-40B4-BE49-F238E27FC236}">
                <a16:creationId xmlns:a16="http://schemas.microsoft.com/office/drawing/2014/main" id="{44481FBE-FEF8-EA41-9658-622D0F46D737}"/>
              </a:ext>
            </a:extLst>
          </p:cNvPr>
          <p:cNvSpPr/>
          <p:nvPr/>
        </p:nvSpPr>
        <p:spPr>
          <a:xfrm rot="16200000">
            <a:off x="9005235" y="3051225"/>
            <a:ext cx="3522084" cy="369332"/>
          </a:xfrm>
          <a:prstGeom prst="rect">
            <a:avLst/>
          </a:prstGeom>
        </p:spPr>
        <p:txBody>
          <a:bodyPr wrap="square">
            <a:spAutoFit/>
          </a:bodyPr>
          <a:lstStyle/>
          <a:p>
            <a:r>
              <a:rPr lang="fr-FR" b="1" dirty="0"/>
              <a:t>FOR MORE DIVERSIFIED SYSTEMS </a:t>
            </a:r>
            <a:endParaRPr lang="fr-FR" sz="1400" i="1" dirty="0"/>
          </a:p>
        </p:txBody>
      </p:sp>
      <p:sp>
        <p:nvSpPr>
          <p:cNvPr id="21" name="ZoneTexte 20">
            <a:extLst>
              <a:ext uri="{FF2B5EF4-FFF2-40B4-BE49-F238E27FC236}">
                <a16:creationId xmlns:a16="http://schemas.microsoft.com/office/drawing/2014/main" id="{13301FE8-7E1B-8A4A-A3B6-60B017D4E209}"/>
              </a:ext>
            </a:extLst>
          </p:cNvPr>
          <p:cNvSpPr txBox="1"/>
          <p:nvPr/>
        </p:nvSpPr>
        <p:spPr>
          <a:xfrm rot="16200000">
            <a:off x="1769084" y="5372257"/>
            <a:ext cx="1271374" cy="369332"/>
          </a:xfrm>
          <a:prstGeom prst="rect">
            <a:avLst/>
          </a:prstGeom>
          <a:solidFill>
            <a:schemeClr val="bg1"/>
          </a:solidFill>
        </p:spPr>
        <p:txBody>
          <a:bodyPr wrap="none" rtlCol="0">
            <a:spAutoFit/>
          </a:bodyPr>
          <a:lstStyle/>
          <a:p>
            <a:r>
              <a:rPr lang="fr-FR" dirty="0" err="1"/>
              <a:t>Profitability</a:t>
            </a:r>
            <a:endParaRPr lang="fr-FR" dirty="0"/>
          </a:p>
        </p:txBody>
      </p:sp>
      <p:sp>
        <p:nvSpPr>
          <p:cNvPr id="29" name="ZoneTexte 28">
            <a:extLst>
              <a:ext uri="{FF2B5EF4-FFF2-40B4-BE49-F238E27FC236}">
                <a16:creationId xmlns:a16="http://schemas.microsoft.com/office/drawing/2014/main" id="{37537257-5126-2642-B631-5ACCC090E4E7}"/>
              </a:ext>
            </a:extLst>
          </p:cNvPr>
          <p:cNvSpPr txBox="1"/>
          <p:nvPr/>
        </p:nvSpPr>
        <p:spPr>
          <a:xfrm rot="16200000">
            <a:off x="2278591" y="5617590"/>
            <a:ext cx="1779974" cy="369332"/>
          </a:xfrm>
          <a:prstGeom prst="rect">
            <a:avLst/>
          </a:prstGeom>
          <a:solidFill>
            <a:schemeClr val="bg1"/>
          </a:solidFill>
        </p:spPr>
        <p:txBody>
          <a:bodyPr wrap="none" rtlCol="0">
            <a:spAutoFit/>
          </a:bodyPr>
          <a:lstStyle/>
          <a:p>
            <a:r>
              <a:rPr lang="fr-FR" dirty="0" err="1"/>
              <a:t>Productrs</a:t>
            </a:r>
            <a:r>
              <a:rPr lang="fr-FR" dirty="0"/>
              <a:t> </a:t>
            </a:r>
            <a:r>
              <a:rPr lang="fr-FR" dirty="0" err="1"/>
              <a:t>quality</a:t>
            </a:r>
            <a:endParaRPr lang="fr-FR" dirty="0"/>
          </a:p>
        </p:txBody>
      </p:sp>
      <p:sp>
        <p:nvSpPr>
          <p:cNvPr id="30" name="ZoneTexte 29">
            <a:extLst>
              <a:ext uri="{FF2B5EF4-FFF2-40B4-BE49-F238E27FC236}">
                <a16:creationId xmlns:a16="http://schemas.microsoft.com/office/drawing/2014/main" id="{6B7D9765-643B-844D-9F97-C69C77237B52}"/>
              </a:ext>
            </a:extLst>
          </p:cNvPr>
          <p:cNvSpPr txBox="1"/>
          <p:nvPr/>
        </p:nvSpPr>
        <p:spPr>
          <a:xfrm rot="16200000">
            <a:off x="3326123" y="5344813"/>
            <a:ext cx="1216487" cy="369332"/>
          </a:xfrm>
          <a:prstGeom prst="rect">
            <a:avLst/>
          </a:prstGeom>
          <a:solidFill>
            <a:schemeClr val="bg1"/>
          </a:solidFill>
        </p:spPr>
        <p:txBody>
          <a:bodyPr wrap="none" rtlCol="0">
            <a:spAutoFit/>
          </a:bodyPr>
          <a:lstStyle/>
          <a:p>
            <a:r>
              <a:rPr lang="fr-FR" dirty="0"/>
              <a:t>Production</a:t>
            </a:r>
          </a:p>
        </p:txBody>
      </p:sp>
      <p:sp>
        <p:nvSpPr>
          <p:cNvPr id="31" name="ZoneTexte 30">
            <a:extLst>
              <a:ext uri="{FF2B5EF4-FFF2-40B4-BE49-F238E27FC236}">
                <a16:creationId xmlns:a16="http://schemas.microsoft.com/office/drawing/2014/main" id="{6EFB6A2A-109F-1C41-807D-04934D8E41DA}"/>
              </a:ext>
            </a:extLst>
          </p:cNvPr>
          <p:cNvSpPr txBox="1"/>
          <p:nvPr/>
        </p:nvSpPr>
        <p:spPr>
          <a:xfrm rot="16200000">
            <a:off x="4017610" y="5442659"/>
            <a:ext cx="1412181" cy="369332"/>
          </a:xfrm>
          <a:prstGeom prst="rect">
            <a:avLst/>
          </a:prstGeom>
          <a:solidFill>
            <a:schemeClr val="bg1"/>
          </a:solidFill>
        </p:spPr>
        <p:txBody>
          <a:bodyPr wrap="none" rtlCol="0">
            <a:spAutoFit/>
          </a:bodyPr>
          <a:lstStyle/>
          <a:p>
            <a:r>
              <a:rPr lang="fr-FR" dirty="0"/>
              <a:t>Input use </a:t>
            </a:r>
            <a:r>
              <a:rPr lang="fr-FR" dirty="0" err="1"/>
              <a:t>eff</a:t>
            </a:r>
            <a:r>
              <a:rPr lang="fr-FR" dirty="0"/>
              <a:t>.</a:t>
            </a:r>
          </a:p>
        </p:txBody>
      </p:sp>
      <p:sp>
        <p:nvSpPr>
          <p:cNvPr id="32" name="ZoneTexte 31">
            <a:extLst>
              <a:ext uri="{FF2B5EF4-FFF2-40B4-BE49-F238E27FC236}">
                <a16:creationId xmlns:a16="http://schemas.microsoft.com/office/drawing/2014/main" id="{A7A1E89F-6BCC-7C48-9CD1-AD9947C4B4E0}"/>
              </a:ext>
            </a:extLst>
          </p:cNvPr>
          <p:cNvSpPr txBox="1"/>
          <p:nvPr/>
        </p:nvSpPr>
        <p:spPr>
          <a:xfrm rot="16200000">
            <a:off x="4861967" y="5344812"/>
            <a:ext cx="1212191" cy="369332"/>
          </a:xfrm>
          <a:prstGeom prst="rect">
            <a:avLst/>
          </a:prstGeom>
          <a:solidFill>
            <a:schemeClr val="bg1"/>
          </a:solidFill>
        </p:spPr>
        <p:txBody>
          <a:bodyPr wrap="none" rtlCol="0">
            <a:spAutoFit/>
          </a:bodyPr>
          <a:lstStyle/>
          <a:p>
            <a:r>
              <a:rPr lang="fr-FR" dirty="0" err="1"/>
              <a:t>Soil</a:t>
            </a:r>
            <a:r>
              <a:rPr lang="fr-FR" dirty="0"/>
              <a:t> </a:t>
            </a:r>
            <a:r>
              <a:rPr lang="fr-FR" dirty="0" err="1"/>
              <a:t>quality</a:t>
            </a:r>
            <a:endParaRPr lang="fr-FR" dirty="0"/>
          </a:p>
        </p:txBody>
      </p:sp>
      <p:sp>
        <p:nvSpPr>
          <p:cNvPr id="33" name="ZoneTexte 32">
            <a:extLst>
              <a:ext uri="{FF2B5EF4-FFF2-40B4-BE49-F238E27FC236}">
                <a16:creationId xmlns:a16="http://schemas.microsoft.com/office/drawing/2014/main" id="{2F165AAA-8A9B-7540-AE3D-16CBD518F3A0}"/>
              </a:ext>
            </a:extLst>
          </p:cNvPr>
          <p:cNvSpPr txBox="1"/>
          <p:nvPr/>
        </p:nvSpPr>
        <p:spPr>
          <a:xfrm rot="16200000">
            <a:off x="5489951" y="5442658"/>
            <a:ext cx="1444947" cy="369332"/>
          </a:xfrm>
          <a:prstGeom prst="rect">
            <a:avLst/>
          </a:prstGeom>
          <a:solidFill>
            <a:schemeClr val="bg1"/>
          </a:solidFill>
        </p:spPr>
        <p:txBody>
          <a:bodyPr wrap="none" rtlCol="0">
            <a:spAutoFit/>
          </a:bodyPr>
          <a:lstStyle/>
          <a:p>
            <a:r>
              <a:rPr lang="fr-FR" dirty="0" err="1"/>
              <a:t>Biodiv</a:t>
            </a:r>
            <a:r>
              <a:rPr lang="fr-FR" dirty="0"/>
              <a:t>. Assoc.</a:t>
            </a:r>
          </a:p>
        </p:txBody>
      </p:sp>
      <p:sp>
        <p:nvSpPr>
          <p:cNvPr id="34" name="ZoneTexte 33">
            <a:extLst>
              <a:ext uri="{FF2B5EF4-FFF2-40B4-BE49-F238E27FC236}">
                <a16:creationId xmlns:a16="http://schemas.microsoft.com/office/drawing/2014/main" id="{ADAFEED9-3C3E-B14F-BF04-B7E7E7E49AA2}"/>
              </a:ext>
            </a:extLst>
          </p:cNvPr>
          <p:cNvSpPr txBox="1"/>
          <p:nvPr/>
        </p:nvSpPr>
        <p:spPr>
          <a:xfrm rot="16200000">
            <a:off x="6145852" y="5574296"/>
            <a:ext cx="1708225" cy="369332"/>
          </a:xfrm>
          <a:prstGeom prst="rect">
            <a:avLst/>
          </a:prstGeom>
          <a:solidFill>
            <a:schemeClr val="bg1"/>
          </a:solidFill>
        </p:spPr>
        <p:txBody>
          <a:bodyPr wrap="none" rtlCol="0">
            <a:spAutoFit/>
          </a:bodyPr>
          <a:lstStyle/>
          <a:p>
            <a:r>
              <a:rPr lang="fr-FR" dirty="0"/>
              <a:t>Water </a:t>
            </a:r>
            <a:r>
              <a:rPr lang="fr-FR" dirty="0" err="1"/>
              <a:t>efficiency</a:t>
            </a:r>
            <a:endParaRPr lang="fr-FR" dirty="0"/>
          </a:p>
        </p:txBody>
      </p:sp>
      <p:sp>
        <p:nvSpPr>
          <p:cNvPr id="35" name="ZoneTexte 34">
            <a:extLst>
              <a:ext uri="{FF2B5EF4-FFF2-40B4-BE49-F238E27FC236}">
                <a16:creationId xmlns:a16="http://schemas.microsoft.com/office/drawing/2014/main" id="{6B60C239-F4EB-3240-992C-027C74A98539}"/>
              </a:ext>
            </a:extLst>
          </p:cNvPr>
          <p:cNvSpPr txBox="1"/>
          <p:nvPr/>
        </p:nvSpPr>
        <p:spPr>
          <a:xfrm rot="16200000">
            <a:off x="7029620" y="5442850"/>
            <a:ext cx="1412566" cy="369332"/>
          </a:xfrm>
          <a:prstGeom prst="rect">
            <a:avLst/>
          </a:prstGeom>
          <a:solidFill>
            <a:schemeClr val="bg1"/>
          </a:solidFill>
        </p:spPr>
        <p:txBody>
          <a:bodyPr wrap="none" rtlCol="0">
            <a:spAutoFit/>
          </a:bodyPr>
          <a:lstStyle/>
          <a:p>
            <a:r>
              <a:rPr lang="fr-FR" dirty="0"/>
              <a:t>GHG </a:t>
            </a:r>
            <a:r>
              <a:rPr lang="fr-FR" dirty="0" err="1"/>
              <a:t>emision</a:t>
            </a:r>
            <a:endParaRPr lang="fr-FR" dirty="0"/>
          </a:p>
        </p:txBody>
      </p:sp>
      <p:sp>
        <p:nvSpPr>
          <p:cNvPr id="36" name="ZoneTexte 35">
            <a:extLst>
              <a:ext uri="{FF2B5EF4-FFF2-40B4-BE49-F238E27FC236}">
                <a16:creationId xmlns:a16="http://schemas.microsoft.com/office/drawing/2014/main" id="{FF8D8740-CDF9-C046-B9DA-CAC204121171}"/>
              </a:ext>
            </a:extLst>
          </p:cNvPr>
          <p:cNvSpPr txBox="1"/>
          <p:nvPr/>
        </p:nvSpPr>
        <p:spPr>
          <a:xfrm rot="16200000">
            <a:off x="7697040" y="5559773"/>
            <a:ext cx="1679178" cy="369332"/>
          </a:xfrm>
          <a:prstGeom prst="rect">
            <a:avLst/>
          </a:prstGeom>
          <a:solidFill>
            <a:schemeClr val="bg1"/>
          </a:solidFill>
        </p:spPr>
        <p:txBody>
          <a:bodyPr wrap="none" rtlCol="0">
            <a:spAutoFit/>
          </a:bodyPr>
          <a:lstStyle/>
          <a:p>
            <a:r>
              <a:rPr lang="fr-FR" dirty="0" err="1"/>
              <a:t>Pests</a:t>
            </a:r>
            <a:r>
              <a:rPr lang="fr-FR" dirty="0"/>
              <a:t> </a:t>
            </a:r>
            <a:r>
              <a:rPr lang="fr-FR" dirty="0" err="1"/>
              <a:t>regulation</a:t>
            </a:r>
            <a:endParaRPr lang="fr-FR" dirty="0"/>
          </a:p>
        </p:txBody>
      </p:sp>
      <p:sp>
        <p:nvSpPr>
          <p:cNvPr id="37" name="ZoneTexte 36">
            <a:extLst>
              <a:ext uri="{FF2B5EF4-FFF2-40B4-BE49-F238E27FC236}">
                <a16:creationId xmlns:a16="http://schemas.microsoft.com/office/drawing/2014/main" id="{00F59D60-E29A-764C-B0FB-7D3C51925789}"/>
              </a:ext>
            </a:extLst>
          </p:cNvPr>
          <p:cNvSpPr txBox="1"/>
          <p:nvPr/>
        </p:nvSpPr>
        <p:spPr>
          <a:xfrm rot="16200000">
            <a:off x="8570226" y="5463784"/>
            <a:ext cx="1454437" cy="369332"/>
          </a:xfrm>
          <a:prstGeom prst="rect">
            <a:avLst/>
          </a:prstGeom>
          <a:solidFill>
            <a:schemeClr val="bg1"/>
          </a:solidFill>
        </p:spPr>
        <p:txBody>
          <a:bodyPr wrap="none" rtlCol="0">
            <a:spAutoFit/>
          </a:bodyPr>
          <a:lstStyle/>
          <a:p>
            <a:r>
              <a:rPr lang="fr-FR" dirty="0"/>
              <a:t>Water </a:t>
            </a:r>
            <a:r>
              <a:rPr lang="fr-FR" dirty="0" err="1"/>
              <a:t>quality</a:t>
            </a:r>
            <a:endParaRPr lang="fr-FR" dirty="0"/>
          </a:p>
        </p:txBody>
      </p:sp>
    </p:spTree>
    <p:extLst>
      <p:ext uri="{BB962C8B-B14F-4D97-AF65-F5344CB8AC3E}">
        <p14:creationId xmlns:p14="http://schemas.microsoft.com/office/powerpoint/2010/main" val="3369189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E8B948-BBA1-2049-B458-B86E34E5236F}"/>
              </a:ext>
            </a:extLst>
          </p:cNvPr>
          <p:cNvSpPr/>
          <p:nvPr/>
        </p:nvSpPr>
        <p:spPr>
          <a:xfrm>
            <a:off x="-1587062" y="0"/>
            <a:ext cx="13779062"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76">
            <a:extLst>
              <a:ext uri="{FF2B5EF4-FFF2-40B4-BE49-F238E27FC236}">
                <a16:creationId xmlns:a16="http://schemas.microsoft.com/office/drawing/2014/main" id="{2637E428-187B-7E43-B210-50EBDACB452C}"/>
              </a:ext>
            </a:extLst>
          </p:cNvPr>
          <p:cNvSpPr/>
          <p:nvPr/>
        </p:nvSpPr>
        <p:spPr>
          <a:xfrm>
            <a:off x="3233935" y="3441719"/>
            <a:ext cx="2665018" cy="2707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t>OF CROP</a:t>
            </a:r>
          </a:p>
          <a:p>
            <a:r>
              <a:rPr lang="fr-FR" b="1" dirty="0"/>
              <a:t> DIVERSIFICATION</a:t>
            </a:r>
            <a:endParaRPr lang="fr-FR" sz="1400" i="1" dirty="0"/>
          </a:p>
        </p:txBody>
      </p:sp>
      <p:sp>
        <p:nvSpPr>
          <p:cNvPr id="78" name="Rectangle 77">
            <a:extLst>
              <a:ext uri="{FF2B5EF4-FFF2-40B4-BE49-F238E27FC236}">
                <a16:creationId xmlns:a16="http://schemas.microsoft.com/office/drawing/2014/main" id="{36565867-CA0A-0142-A7BF-8A5884237549}"/>
              </a:ext>
            </a:extLst>
          </p:cNvPr>
          <p:cNvSpPr/>
          <p:nvPr/>
        </p:nvSpPr>
        <p:spPr>
          <a:xfrm>
            <a:off x="5967808" y="3417481"/>
            <a:ext cx="2665018" cy="2707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t>OF CROP</a:t>
            </a:r>
          </a:p>
          <a:p>
            <a:r>
              <a:rPr lang="fr-FR" b="1" dirty="0"/>
              <a:t> DIVERSIFICATION</a:t>
            </a:r>
            <a:endParaRPr lang="fr-FR" sz="1400" i="1" dirty="0"/>
          </a:p>
        </p:txBody>
      </p:sp>
      <p:sp>
        <p:nvSpPr>
          <p:cNvPr id="79" name="Rectangle 78">
            <a:extLst>
              <a:ext uri="{FF2B5EF4-FFF2-40B4-BE49-F238E27FC236}">
                <a16:creationId xmlns:a16="http://schemas.microsoft.com/office/drawing/2014/main" id="{80FC977C-C154-EC48-A2CD-8E137D6C2D2A}"/>
              </a:ext>
            </a:extLst>
          </p:cNvPr>
          <p:cNvSpPr/>
          <p:nvPr/>
        </p:nvSpPr>
        <p:spPr>
          <a:xfrm>
            <a:off x="8709757" y="3450116"/>
            <a:ext cx="2665018" cy="2707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t>OF CROP</a:t>
            </a:r>
          </a:p>
          <a:p>
            <a:r>
              <a:rPr lang="fr-FR" b="1" dirty="0"/>
              <a:t> DIVERSIFICATION</a:t>
            </a:r>
            <a:endParaRPr lang="fr-FR" sz="1400" i="1" dirty="0"/>
          </a:p>
        </p:txBody>
      </p:sp>
      <p:sp>
        <p:nvSpPr>
          <p:cNvPr id="80" name="Rectangle 79">
            <a:extLst>
              <a:ext uri="{FF2B5EF4-FFF2-40B4-BE49-F238E27FC236}">
                <a16:creationId xmlns:a16="http://schemas.microsoft.com/office/drawing/2014/main" id="{9C3035D3-6595-2547-BE66-79D7CA829250}"/>
              </a:ext>
            </a:extLst>
          </p:cNvPr>
          <p:cNvSpPr/>
          <p:nvPr/>
        </p:nvSpPr>
        <p:spPr>
          <a:xfrm>
            <a:off x="3201375" y="629513"/>
            <a:ext cx="2665018" cy="2707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t>OF CROP</a:t>
            </a:r>
          </a:p>
          <a:p>
            <a:r>
              <a:rPr lang="fr-FR" b="1" dirty="0"/>
              <a:t> DIVERSIFICATION</a:t>
            </a:r>
            <a:endParaRPr lang="fr-FR" sz="1400" i="1" dirty="0"/>
          </a:p>
        </p:txBody>
      </p:sp>
      <p:sp>
        <p:nvSpPr>
          <p:cNvPr id="81" name="Rectangle 80">
            <a:extLst>
              <a:ext uri="{FF2B5EF4-FFF2-40B4-BE49-F238E27FC236}">
                <a16:creationId xmlns:a16="http://schemas.microsoft.com/office/drawing/2014/main" id="{B54FC2C1-9450-C449-B068-1445C0E9C879}"/>
              </a:ext>
            </a:extLst>
          </p:cNvPr>
          <p:cNvSpPr/>
          <p:nvPr/>
        </p:nvSpPr>
        <p:spPr>
          <a:xfrm>
            <a:off x="477312" y="645854"/>
            <a:ext cx="2665018" cy="2707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t>OF CROP</a:t>
            </a:r>
          </a:p>
          <a:p>
            <a:r>
              <a:rPr lang="fr-FR" b="1" dirty="0"/>
              <a:t> DIVERSIFICATION</a:t>
            </a:r>
            <a:endParaRPr lang="fr-FR" sz="1400" i="1" dirty="0"/>
          </a:p>
        </p:txBody>
      </p:sp>
      <p:sp>
        <p:nvSpPr>
          <p:cNvPr id="8" name="Rectangle 7"/>
          <p:cNvSpPr/>
          <p:nvPr/>
        </p:nvSpPr>
        <p:spPr>
          <a:xfrm>
            <a:off x="230319" y="108638"/>
            <a:ext cx="11192609" cy="523220"/>
          </a:xfrm>
          <a:prstGeom prst="rect">
            <a:avLst/>
          </a:prstGeom>
        </p:spPr>
        <p:txBody>
          <a:bodyPr wrap="square">
            <a:spAutoFit/>
          </a:bodyPr>
          <a:lstStyle/>
          <a:p>
            <a:r>
              <a:rPr lang="fr-FR" sz="2800" dirty="0" err="1">
                <a:latin typeface="Georgia" panose="02040502050405020303" pitchFamily="18" charset="0"/>
                <a:ea typeface="Century Gothic" charset="0"/>
                <a:cs typeface="Al Bayan Plain" pitchFamily="2" charset="-78"/>
              </a:rPr>
              <a:t>Crop</a:t>
            </a:r>
            <a:r>
              <a:rPr lang="fr-FR" sz="2800" dirty="0">
                <a:latin typeface="Georgia" panose="02040502050405020303" pitchFamily="18" charset="0"/>
                <a:ea typeface="Century Gothic" charset="0"/>
                <a:cs typeface="Al Bayan Plain" pitchFamily="2" charset="-78"/>
              </a:rPr>
              <a:t> diversification : </a:t>
            </a:r>
            <a:r>
              <a:rPr lang="fr-FR" sz="2800" b="1" dirty="0">
                <a:latin typeface="Georgia" panose="02040502050405020303" pitchFamily="18" charset="0"/>
                <a:ea typeface="Century Gothic" charset="0"/>
                <a:cs typeface="Al Bayan Plain" pitchFamily="2" charset="-78"/>
              </a:rPr>
              <a:t>BENEFITS AND RISKS</a:t>
            </a:r>
            <a:endParaRPr lang="fr-FR" sz="2800" b="1" dirty="0">
              <a:latin typeface="Georgia" panose="02040502050405020303" pitchFamily="18" charset="0"/>
              <a:cs typeface="Al Bayan Plain" pitchFamily="2" charset="-78"/>
            </a:endParaRPr>
          </a:p>
        </p:txBody>
      </p:sp>
      <p:sp>
        <p:nvSpPr>
          <p:cNvPr id="5" name="ZoneTexte 4"/>
          <p:cNvSpPr txBox="1"/>
          <p:nvPr/>
        </p:nvSpPr>
        <p:spPr>
          <a:xfrm>
            <a:off x="1497957" y="1146209"/>
            <a:ext cx="184731" cy="369332"/>
          </a:xfrm>
          <a:prstGeom prst="rect">
            <a:avLst/>
          </a:prstGeom>
          <a:noFill/>
        </p:spPr>
        <p:txBody>
          <a:bodyPr wrap="none" rtlCol="0">
            <a:spAutoFit/>
          </a:bodyPr>
          <a:lstStyle/>
          <a:p>
            <a:endParaRPr lang="en-US" dirty="0"/>
          </a:p>
        </p:txBody>
      </p:sp>
      <p:pic>
        <p:nvPicPr>
          <p:cNvPr id="14" name="Image 13">
            <a:extLst>
              <a:ext uri="{FF2B5EF4-FFF2-40B4-BE49-F238E27FC236}">
                <a16:creationId xmlns:a16="http://schemas.microsoft.com/office/drawing/2014/main" id="{60465A49-362D-FD47-BA3E-60D102FDE0C5}"/>
              </a:ext>
            </a:extLst>
          </p:cNvPr>
          <p:cNvPicPr>
            <a:picLocks noChangeAspect="1"/>
          </p:cNvPicPr>
          <p:nvPr/>
        </p:nvPicPr>
        <p:blipFill>
          <a:blip r:embed="rId3"/>
          <a:stretch>
            <a:fillRect/>
          </a:stretch>
        </p:blipFill>
        <p:spPr>
          <a:xfrm>
            <a:off x="409364" y="622288"/>
            <a:ext cx="668592" cy="595399"/>
          </a:xfrm>
          <a:prstGeom prst="rect">
            <a:avLst/>
          </a:prstGeom>
        </p:spPr>
      </p:pic>
      <p:sp>
        <p:nvSpPr>
          <p:cNvPr id="82" name="ZoneTexte 81">
            <a:extLst>
              <a:ext uri="{FF2B5EF4-FFF2-40B4-BE49-F238E27FC236}">
                <a16:creationId xmlns:a16="http://schemas.microsoft.com/office/drawing/2014/main" id="{2595562C-9CC1-5541-A4AE-2AC2070759CB}"/>
              </a:ext>
            </a:extLst>
          </p:cNvPr>
          <p:cNvSpPr txBox="1"/>
          <p:nvPr/>
        </p:nvSpPr>
        <p:spPr>
          <a:xfrm>
            <a:off x="1119913" y="745982"/>
            <a:ext cx="1940515" cy="461665"/>
          </a:xfrm>
          <a:prstGeom prst="rect">
            <a:avLst/>
          </a:prstGeom>
          <a:noFill/>
        </p:spPr>
        <p:txBody>
          <a:bodyPr wrap="square" rtlCol="0">
            <a:spAutoFit/>
          </a:bodyPr>
          <a:lstStyle/>
          <a:p>
            <a:r>
              <a:rPr lang="fr-FR" sz="2400" b="1" dirty="0" err="1"/>
              <a:t>Biodiv</a:t>
            </a:r>
            <a:r>
              <a:rPr lang="fr-FR" sz="2400" b="1" dirty="0"/>
              <a:t>. Assoc. </a:t>
            </a:r>
            <a:endParaRPr lang="fr-FR" i="1" dirty="0"/>
          </a:p>
        </p:txBody>
      </p:sp>
      <p:sp>
        <p:nvSpPr>
          <p:cNvPr id="40" name="ZoneTexte 39">
            <a:extLst>
              <a:ext uri="{FF2B5EF4-FFF2-40B4-BE49-F238E27FC236}">
                <a16:creationId xmlns:a16="http://schemas.microsoft.com/office/drawing/2014/main" id="{8B1B18CA-8DDA-5340-8194-C24361D62D72}"/>
              </a:ext>
            </a:extLst>
          </p:cNvPr>
          <p:cNvSpPr txBox="1"/>
          <p:nvPr/>
        </p:nvSpPr>
        <p:spPr>
          <a:xfrm>
            <a:off x="4254366" y="1161764"/>
            <a:ext cx="184731" cy="369332"/>
          </a:xfrm>
          <a:prstGeom prst="rect">
            <a:avLst/>
          </a:prstGeom>
          <a:noFill/>
        </p:spPr>
        <p:txBody>
          <a:bodyPr wrap="none" rtlCol="0">
            <a:spAutoFit/>
          </a:bodyPr>
          <a:lstStyle/>
          <a:p>
            <a:endParaRPr lang="en-US" dirty="0"/>
          </a:p>
        </p:txBody>
      </p:sp>
      <p:pic>
        <p:nvPicPr>
          <p:cNvPr id="42" name="Image 41">
            <a:extLst>
              <a:ext uri="{FF2B5EF4-FFF2-40B4-BE49-F238E27FC236}">
                <a16:creationId xmlns:a16="http://schemas.microsoft.com/office/drawing/2014/main" id="{1F9F2314-FFCB-0C41-A247-B45C0AD3E587}"/>
              </a:ext>
            </a:extLst>
          </p:cNvPr>
          <p:cNvPicPr>
            <a:picLocks noChangeAspect="1"/>
          </p:cNvPicPr>
          <p:nvPr/>
        </p:nvPicPr>
        <p:blipFill>
          <a:blip r:embed="rId3"/>
          <a:stretch>
            <a:fillRect/>
          </a:stretch>
        </p:blipFill>
        <p:spPr>
          <a:xfrm>
            <a:off x="3165773" y="637843"/>
            <a:ext cx="668592" cy="595399"/>
          </a:xfrm>
          <a:prstGeom prst="rect">
            <a:avLst/>
          </a:prstGeom>
        </p:spPr>
      </p:pic>
      <p:sp>
        <p:nvSpPr>
          <p:cNvPr id="43" name="ZoneTexte 42">
            <a:extLst>
              <a:ext uri="{FF2B5EF4-FFF2-40B4-BE49-F238E27FC236}">
                <a16:creationId xmlns:a16="http://schemas.microsoft.com/office/drawing/2014/main" id="{8185D3DE-BC89-B147-90E2-7B86AA26B7E8}"/>
              </a:ext>
            </a:extLst>
          </p:cNvPr>
          <p:cNvSpPr txBox="1"/>
          <p:nvPr/>
        </p:nvSpPr>
        <p:spPr>
          <a:xfrm>
            <a:off x="3876322" y="761537"/>
            <a:ext cx="1940515" cy="461665"/>
          </a:xfrm>
          <a:prstGeom prst="rect">
            <a:avLst/>
          </a:prstGeom>
          <a:noFill/>
        </p:spPr>
        <p:txBody>
          <a:bodyPr wrap="square" rtlCol="0">
            <a:spAutoFit/>
          </a:bodyPr>
          <a:lstStyle/>
          <a:p>
            <a:r>
              <a:rPr lang="fr-FR" sz="2400" b="1" dirty="0"/>
              <a:t>GHG </a:t>
            </a:r>
            <a:endParaRPr lang="fr-FR" i="1" dirty="0"/>
          </a:p>
        </p:txBody>
      </p:sp>
      <p:sp>
        <p:nvSpPr>
          <p:cNvPr id="45" name="ZoneTexte 44">
            <a:extLst>
              <a:ext uri="{FF2B5EF4-FFF2-40B4-BE49-F238E27FC236}">
                <a16:creationId xmlns:a16="http://schemas.microsoft.com/office/drawing/2014/main" id="{96A809C4-EB1B-F742-9639-EF9F415E3AE5}"/>
              </a:ext>
            </a:extLst>
          </p:cNvPr>
          <p:cNvSpPr txBox="1"/>
          <p:nvPr/>
        </p:nvSpPr>
        <p:spPr>
          <a:xfrm>
            <a:off x="7041564" y="1164444"/>
            <a:ext cx="184731" cy="369332"/>
          </a:xfrm>
          <a:prstGeom prst="rect">
            <a:avLst/>
          </a:prstGeom>
          <a:noFill/>
        </p:spPr>
        <p:txBody>
          <a:bodyPr wrap="none" rtlCol="0">
            <a:spAutoFit/>
          </a:bodyPr>
          <a:lstStyle/>
          <a:p>
            <a:endParaRPr lang="en-US" dirty="0"/>
          </a:p>
        </p:txBody>
      </p:sp>
      <p:sp>
        <p:nvSpPr>
          <p:cNvPr id="46" name="Rectangle 45">
            <a:extLst>
              <a:ext uri="{FF2B5EF4-FFF2-40B4-BE49-F238E27FC236}">
                <a16:creationId xmlns:a16="http://schemas.microsoft.com/office/drawing/2014/main" id="{B608B20A-9726-B643-BBDE-0F6A45A5FD40}"/>
              </a:ext>
            </a:extLst>
          </p:cNvPr>
          <p:cNvSpPr/>
          <p:nvPr/>
        </p:nvSpPr>
        <p:spPr>
          <a:xfrm>
            <a:off x="5939017" y="645855"/>
            <a:ext cx="2665018" cy="2707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t>OF CROP</a:t>
            </a:r>
          </a:p>
          <a:p>
            <a:r>
              <a:rPr lang="fr-FR" b="1" dirty="0"/>
              <a:t> DIVERSIFICATION</a:t>
            </a:r>
            <a:endParaRPr lang="fr-FR" sz="1400" i="1" dirty="0"/>
          </a:p>
        </p:txBody>
      </p:sp>
      <p:pic>
        <p:nvPicPr>
          <p:cNvPr id="47" name="Image 46">
            <a:extLst>
              <a:ext uri="{FF2B5EF4-FFF2-40B4-BE49-F238E27FC236}">
                <a16:creationId xmlns:a16="http://schemas.microsoft.com/office/drawing/2014/main" id="{7F39A68E-68DC-3040-9364-FC286AC4FA5D}"/>
              </a:ext>
            </a:extLst>
          </p:cNvPr>
          <p:cNvPicPr>
            <a:picLocks noChangeAspect="1"/>
          </p:cNvPicPr>
          <p:nvPr/>
        </p:nvPicPr>
        <p:blipFill>
          <a:blip r:embed="rId3"/>
          <a:stretch>
            <a:fillRect/>
          </a:stretch>
        </p:blipFill>
        <p:spPr>
          <a:xfrm>
            <a:off x="5952971" y="640523"/>
            <a:ext cx="668592" cy="595399"/>
          </a:xfrm>
          <a:prstGeom prst="rect">
            <a:avLst/>
          </a:prstGeom>
        </p:spPr>
      </p:pic>
      <p:sp>
        <p:nvSpPr>
          <p:cNvPr id="48" name="ZoneTexte 47">
            <a:extLst>
              <a:ext uri="{FF2B5EF4-FFF2-40B4-BE49-F238E27FC236}">
                <a16:creationId xmlns:a16="http://schemas.microsoft.com/office/drawing/2014/main" id="{8FB096B8-5D5C-8D4D-BA68-1FD5EDF15D8F}"/>
              </a:ext>
            </a:extLst>
          </p:cNvPr>
          <p:cNvSpPr txBox="1"/>
          <p:nvPr/>
        </p:nvSpPr>
        <p:spPr>
          <a:xfrm>
            <a:off x="6651645" y="740467"/>
            <a:ext cx="1940515" cy="461665"/>
          </a:xfrm>
          <a:prstGeom prst="rect">
            <a:avLst/>
          </a:prstGeom>
          <a:noFill/>
        </p:spPr>
        <p:txBody>
          <a:bodyPr wrap="square" rtlCol="0">
            <a:spAutoFit/>
          </a:bodyPr>
          <a:lstStyle/>
          <a:p>
            <a:r>
              <a:rPr lang="fr-FR" sz="2400" b="1" dirty="0"/>
              <a:t>Input </a:t>
            </a:r>
            <a:r>
              <a:rPr lang="fr-FR" sz="2000" b="1" i="1" dirty="0"/>
              <a:t>use </a:t>
            </a:r>
            <a:r>
              <a:rPr lang="fr-FR" sz="2000" b="1" i="1" dirty="0" err="1"/>
              <a:t>eff</a:t>
            </a:r>
            <a:r>
              <a:rPr lang="fr-FR" sz="2000" b="1" i="1" dirty="0"/>
              <a:t>.</a:t>
            </a:r>
            <a:r>
              <a:rPr lang="fr-FR" sz="2400" b="1" dirty="0"/>
              <a:t> </a:t>
            </a:r>
            <a:endParaRPr lang="fr-FR" i="1" dirty="0"/>
          </a:p>
        </p:txBody>
      </p:sp>
      <p:sp>
        <p:nvSpPr>
          <p:cNvPr id="50" name="ZoneTexte 49">
            <a:extLst>
              <a:ext uri="{FF2B5EF4-FFF2-40B4-BE49-F238E27FC236}">
                <a16:creationId xmlns:a16="http://schemas.microsoft.com/office/drawing/2014/main" id="{614EF64F-54F9-0348-93B6-DED455F2836C}"/>
              </a:ext>
            </a:extLst>
          </p:cNvPr>
          <p:cNvSpPr txBox="1"/>
          <p:nvPr/>
        </p:nvSpPr>
        <p:spPr>
          <a:xfrm>
            <a:off x="9793160" y="1177079"/>
            <a:ext cx="184731" cy="369332"/>
          </a:xfrm>
          <a:prstGeom prst="rect">
            <a:avLst/>
          </a:prstGeom>
          <a:noFill/>
        </p:spPr>
        <p:txBody>
          <a:bodyPr wrap="none" rtlCol="0">
            <a:spAutoFit/>
          </a:bodyPr>
          <a:lstStyle/>
          <a:p>
            <a:endParaRPr lang="en-US" dirty="0"/>
          </a:p>
        </p:txBody>
      </p:sp>
      <p:sp>
        <p:nvSpPr>
          <p:cNvPr id="51" name="Rectangle 50">
            <a:extLst>
              <a:ext uri="{FF2B5EF4-FFF2-40B4-BE49-F238E27FC236}">
                <a16:creationId xmlns:a16="http://schemas.microsoft.com/office/drawing/2014/main" id="{BC3FD3CD-D1F5-7B4E-9ABB-A838D39FF39D}"/>
              </a:ext>
            </a:extLst>
          </p:cNvPr>
          <p:cNvSpPr/>
          <p:nvPr/>
        </p:nvSpPr>
        <p:spPr>
          <a:xfrm>
            <a:off x="8690613" y="658490"/>
            <a:ext cx="2665018" cy="2707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t>OF CROP</a:t>
            </a:r>
          </a:p>
          <a:p>
            <a:r>
              <a:rPr lang="fr-FR" b="1" dirty="0"/>
              <a:t> DIVERSIFICATION</a:t>
            </a:r>
            <a:endParaRPr lang="fr-FR" sz="1400" i="1" dirty="0"/>
          </a:p>
        </p:txBody>
      </p:sp>
      <p:pic>
        <p:nvPicPr>
          <p:cNvPr id="52" name="Image 51">
            <a:extLst>
              <a:ext uri="{FF2B5EF4-FFF2-40B4-BE49-F238E27FC236}">
                <a16:creationId xmlns:a16="http://schemas.microsoft.com/office/drawing/2014/main" id="{9A687DB6-D830-5E49-AD75-E7495D5923EF}"/>
              </a:ext>
            </a:extLst>
          </p:cNvPr>
          <p:cNvPicPr>
            <a:picLocks noChangeAspect="1"/>
          </p:cNvPicPr>
          <p:nvPr/>
        </p:nvPicPr>
        <p:blipFill>
          <a:blip r:embed="rId3"/>
          <a:stretch>
            <a:fillRect/>
          </a:stretch>
        </p:blipFill>
        <p:spPr>
          <a:xfrm>
            <a:off x="8704567" y="653158"/>
            <a:ext cx="668592" cy="595399"/>
          </a:xfrm>
          <a:prstGeom prst="rect">
            <a:avLst/>
          </a:prstGeom>
        </p:spPr>
      </p:pic>
      <p:sp>
        <p:nvSpPr>
          <p:cNvPr id="53" name="ZoneTexte 52">
            <a:extLst>
              <a:ext uri="{FF2B5EF4-FFF2-40B4-BE49-F238E27FC236}">
                <a16:creationId xmlns:a16="http://schemas.microsoft.com/office/drawing/2014/main" id="{98366087-13DC-CD49-80BB-8259777D1540}"/>
              </a:ext>
            </a:extLst>
          </p:cNvPr>
          <p:cNvSpPr txBox="1"/>
          <p:nvPr/>
        </p:nvSpPr>
        <p:spPr>
          <a:xfrm>
            <a:off x="9415116" y="776852"/>
            <a:ext cx="1940515" cy="461665"/>
          </a:xfrm>
          <a:prstGeom prst="rect">
            <a:avLst/>
          </a:prstGeom>
          <a:noFill/>
        </p:spPr>
        <p:txBody>
          <a:bodyPr wrap="square" rtlCol="0">
            <a:spAutoFit/>
          </a:bodyPr>
          <a:lstStyle/>
          <a:p>
            <a:r>
              <a:rPr lang="fr-FR" sz="2400" b="1" dirty="0"/>
              <a:t>PESTS </a:t>
            </a:r>
            <a:endParaRPr lang="fr-FR" i="1" dirty="0"/>
          </a:p>
        </p:txBody>
      </p:sp>
      <p:sp>
        <p:nvSpPr>
          <p:cNvPr id="55" name="ZoneTexte 54">
            <a:extLst>
              <a:ext uri="{FF2B5EF4-FFF2-40B4-BE49-F238E27FC236}">
                <a16:creationId xmlns:a16="http://schemas.microsoft.com/office/drawing/2014/main" id="{33A1C6F4-B6C1-9644-A010-F444B155E8A7}"/>
              </a:ext>
            </a:extLst>
          </p:cNvPr>
          <p:cNvSpPr txBox="1"/>
          <p:nvPr/>
        </p:nvSpPr>
        <p:spPr>
          <a:xfrm>
            <a:off x="1483120" y="3965640"/>
            <a:ext cx="184731" cy="369332"/>
          </a:xfrm>
          <a:prstGeom prst="rect">
            <a:avLst/>
          </a:prstGeom>
          <a:noFill/>
        </p:spPr>
        <p:txBody>
          <a:bodyPr wrap="none" rtlCol="0">
            <a:spAutoFit/>
          </a:bodyPr>
          <a:lstStyle/>
          <a:p>
            <a:endParaRPr lang="en-US" dirty="0"/>
          </a:p>
        </p:txBody>
      </p:sp>
      <p:sp>
        <p:nvSpPr>
          <p:cNvPr id="56" name="Rectangle 55">
            <a:extLst>
              <a:ext uri="{FF2B5EF4-FFF2-40B4-BE49-F238E27FC236}">
                <a16:creationId xmlns:a16="http://schemas.microsoft.com/office/drawing/2014/main" id="{6F1ED6DF-0D84-E74C-86F7-978D77F1709A}"/>
              </a:ext>
            </a:extLst>
          </p:cNvPr>
          <p:cNvSpPr/>
          <p:nvPr/>
        </p:nvSpPr>
        <p:spPr>
          <a:xfrm>
            <a:off x="463698" y="3447051"/>
            <a:ext cx="2665018" cy="2707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t>OF CROP</a:t>
            </a:r>
          </a:p>
          <a:p>
            <a:r>
              <a:rPr lang="fr-FR" b="1" dirty="0"/>
              <a:t> DIVERSIFICATION</a:t>
            </a:r>
            <a:endParaRPr lang="fr-FR" sz="1400" i="1" dirty="0"/>
          </a:p>
        </p:txBody>
      </p:sp>
      <p:pic>
        <p:nvPicPr>
          <p:cNvPr id="57" name="Image 56">
            <a:extLst>
              <a:ext uri="{FF2B5EF4-FFF2-40B4-BE49-F238E27FC236}">
                <a16:creationId xmlns:a16="http://schemas.microsoft.com/office/drawing/2014/main" id="{4ACF951D-C929-844B-B702-428072F0B8A2}"/>
              </a:ext>
            </a:extLst>
          </p:cNvPr>
          <p:cNvPicPr>
            <a:picLocks noChangeAspect="1"/>
          </p:cNvPicPr>
          <p:nvPr/>
        </p:nvPicPr>
        <p:blipFill>
          <a:blip r:embed="rId3"/>
          <a:stretch>
            <a:fillRect/>
          </a:stretch>
        </p:blipFill>
        <p:spPr>
          <a:xfrm>
            <a:off x="349706" y="3441719"/>
            <a:ext cx="668592" cy="595399"/>
          </a:xfrm>
          <a:prstGeom prst="rect">
            <a:avLst/>
          </a:prstGeom>
        </p:spPr>
      </p:pic>
      <p:pic>
        <p:nvPicPr>
          <p:cNvPr id="71" name="Image 70">
            <a:extLst>
              <a:ext uri="{FF2B5EF4-FFF2-40B4-BE49-F238E27FC236}">
                <a16:creationId xmlns:a16="http://schemas.microsoft.com/office/drawing/2014/main" id="{38C3188F-85FA-1347-84B9-A0269A295A51}"/>
              </a:ext>
            </a:extLst>
          </p:cNvPr>
          <p:cNvPicPr>
            <a:picLocks noChangeAspect="1"/>
          </p:cNvPicPr>
          <p:nvPr/>
        </p:nvPicPr>
        <p:blipFill rotWithShape="1">
          <a:blip r:embed="rId4"/>
          <a:srcRect l="35477" t="6932" r="32253" b="64809"/>
          <a:stretch/>
        </p:blipFill>
        <p:spPr>
          <a:xfrm>
            <a:off x="3233935" y="1293862"/>
            <a:ext cx="2531574" cy="1937948"/>
          </a:xfrm>
          <a:prstGeom prst="rect">
            <a:avLst/>
          </a:prstGeom>
        </p:spPr>
      </p:pic>
      <p:pic>
        <p:nvPicPr>
          <p:cNvPr id="6" name="Image 5">
            <a:extLst>
              <a:ext uri="{FF2B5EF4-FFF2-40B4-BE49-F238E27FC236}">
                <a16:creationId xmlns:a16="http://schemas.microsoft.com/office/drawing/2014/main" id="{D921C588-BFB6-4F4C-A7C4-23EC0D42DBAD}"/>
              </a:ext>
            </a:extLst>
          </p:cNvPr>
          <p:cNvPicPr>
            <a:picLocks noChangeAspect="1"/>
          </p:cNvPicPr>
          <p:nvPr/>
        </p:nvPicPr>
        <p:blipFill rotWithShape="1">
          <a:blip r:embed="rId4"/>
          <a:srcRect l="2995" t="6932" r="65258" b="64809"/>
          <a:stretch/>
        </p:blipFill>
        <p:spPr>
          <a:xfrm>
            <a:off x="570016" y="1293862"/>
            <a:ext cx="2490412" cy="1937948"/>
          </a:xfrm>
          <a:prstGeom prst="rect">
            <a:avLst/>
          </a:prstGeom>
        </p:spPr>
      </p:pic>
      <p:pic>
        <p:nvPicPr>
          <p:cNvPr id="72" name="Image 71">
            <a:extLst>
              <a:ext uri="{FF2B5EF4-FFF2-40B4-BE49-F238E27FC236}">
                <a16:creationId xmlns:a16="http://schemas.microsoft.com/office/drawing/2014/main" id="{5271690E-3A71-FF40-9FE2-3DCA4F238A6A}"/>
              </a:ext>
            </a:extLst>
          </p:cNvPr>
          <p:cNvPicPr>
            <a:picLocks noChangeAspect="1"/>
          </p:cNvPicPr>
          <p:nvPr/>
        </p:nvPicPr>
        <p:blipFill rotWithShape="1">
          <a:blip r:embed="rId4"/>
          <a:srcRect l="67158" t="6932" b="64809"/>
          <a:stretch/>
        </p:blipFill>
        <p:spPr>
          <a:xfrm>
            <a:off x="6056416" y="1285933"/>
            <a:ext cx="2576410" cy="1937948"/>
          </a:xfrm>
          <a:prstGeom prst="rect">
            <a:avLst/>
          </a:prstGeom>
        </p:spPr>
      </p:pic>
      <p:pic>
        <p:nvPicPr>
          <p:cNvPr id="9" name="Image 8">
            <a:extLst>
              <a:ext uri="{FF2B5EF4-FFF2-40B4-BE49-F238E27FC236}">
                <a16:creationId xmlns:a16="http://schemas.microsoft.com/office/drawing/2014/main" id="{9BBAD073-3D39-6E4A-8040-88EDCD0D3586}"/>
              </a:ext>
            </a:extLst>
          </p:cNvPr>
          <p:cNvPicPr>
            <a:picLocks noChangeAspect="1"/>
          </p:cNvPicPr>
          <p:nvPr/>
        </p:nvPicPr>
        <p:blipFill rotWithShape="1">
          <a:blip r:embed="rId5"/>
          <a:srcRect l="2974" t="38221" r="64248" b="33965"/>
          <a:stretch/>
        </p:blipFill>
        <p:spPr>
          <a:xfrm>
            <a:off x="8737438" y="1284813"/>
            <a:ext cx="2571367" cy="1907468"/>
          </a:xfrm>
          <a:prstGeom prst="rect">
            <a:avLst/>
          </a:prstGeom>
        </p:spPr>
      </p:pic>
      <p:pic>
        <p:nvPicPr>
          <p:cNvPr id="74" name="Image 73">
            <a:extLst>
              <a:ext uri="{FF2B5EF4-FFF2-40B4-BE49-F238E27FC236}">
                <a16:creationId xmlns:a16="http://schemas.microsoft.com/office/drawing/2014/main" id="{409567A5-B8CB-1443-A391-F80B2564928D}"/>
              </a:ext>
            </a:extLst>
          </p:cNvPr>
          <p:cNvPicPr>
            <a:picLocks noChangeAspect="1"/>
          </p:cNvPicPr>
          <p:nvPr/>
        </p:nvPicPr>
        <p:blipFill rotWithShape="1">
          <a:blip r:embed="rId5"/>
          <a:srcRect l="35159" t="38221" r="31645" b="33965"/>
          <a:stretch/>
        </p:blipFill>
        <p:spPr>
          <a:xfrm>
            <a:off x="453414" y="4037118"/>
            <a:ext cx="2604199" cy="1907468"/>
          </a:xfrm>
          <a:prstGeom prst="rect">
            <a:avLst/>
          </a:prstGeom>
        </p:spPr>
      </p:pic>
      <p:pic>
        <p:nvPicPr>
          <p:cNvPr id="75" name="Image 74">
            <a:extLst>
              <a:ext uri="{FF2B5EF4-FFF2-40B4-BE49-F238E27FC236}">
                <a16:creationId xmlns:a16="http://schemas.microsoft.com/office/drawing/2014/main" id="{38FBDCAF-1348-8148-97B0-281BF3A1F5E3}"/>
              </a:ext>
            </a:extLst>
          </p:cNvPr>
          <p:cNvPicPr>
            <a:picLocks noChangeAspect="1"/>
          </p:cNvPicPr>
          <p:nvPr/>
        </p:nvPicPr>
        <p:blipFill rotWithShape="1">
          <a:blip r:embed="rId5"/>
          <a:srcRect l="66990" t="38221" b="33965"/>
          <a:stretch/>
        </p:blipFill>
        <p:spPr>
          <a:xfrm>
            <a:off x="3329501" y="4037118"/>
            <a:ext cx="2589618" cy="1907468"/>
          </a:xfrm>
          <a:prstGeom prst="rect">
            <a:avLst/>
          </a:prstGeom>
        </p:spPr>
      </p:pic>
      <p:pic>
        <p:nvPicPr>
          <p:cNvPr id="12" name="Image 11">
            <a:extLst>
              <a:ext uri="{FF2B5EF4-FFF2-40B4-BE49-F238E27FC236}">
                <a16:creationId xmlns:a16="http://schemas.microsoft.com/office/drawing/2014/main" id="{0150ADCB-C517-6145-8078-ABA872C58F40}"/>
              </a:ext>
            </a:extLst>
          </p:cNvPr>
          <p:cNvPicPr>
            <a:picLocks noChangeAspect="1"/>
          </p:cNvPicPr>
          <p:nvPr/>
        </p:nvPicPr>
        <p:blipFill rotWithShape="1">
          <a:blip r:embed="rId5"/>
          <a:srcRect t="69363" r="64327"/>
          <a:stretch/>
        </p:blipFill>
        <p:spPr>
          <a:xfrm>
            <a:off x="5906269" y="4023648"/>
            <a:ext cx="2798474" cy="2101084"/>
          </a:xfrm>
          <a:prstGeom prst="rect">
            <a:avLst/>
          </a:prstGeom>
        </p:spPr>
      </p:pic>
      <p:pic>
        <p:nvPicPr>
          <p:cNvPr id="76" name="Image 75">
            <a:extLst>
              <a:ext uri="{FF2B5EF4-FFF2-40B4-BE49-F238E27FC236}">
                <a16:creationId xmlns:a16="http://schemas.microsoft.com/office/drawing/2014/main" id="{34123CBB-B067-324C-A6FF-012ECB723BE9}"/>
              </a:ext>
            </a:extLst>
          </p:cNvPr>
          <p:cNvPicPr>
            <a:picLocks noChangeAspect="1"/>
          </p:cNvPicPr>
          <p:nvPr/>
        </p:nvPicPr>
        <p:blipFill rotWithShape="1">
          <a:blip r:embed="rId5"/>
          <a:srcRect l="67002" t="69363"/>
          <a:stretch/>
        </p:blipFill>
        <p:spPr>
          <a:xfrm>
            <a:off x="8747954" y="3996522"/>
            <a:ext cx="2588624" cy="2101084"/>
          </a:xfrm>
          <a:prstGeom prst="rect">
            <a:avLst/>
          </a:prstGeom>
        </p:spPr>
      </p:pic>
      <p:sp>
        <p:nvSpPr>
          <p:cNvPr id="58" name="ZoneTexte 57">
            <a:extLst>
              <a:ext uri="{FF2B5EF4-FFF2-40B4-BE49-F238E27FC236}">
                <a16:creationId xmlns:a16="http://schemas.microsoft.com/office/drawing/2014/main" id="{8B1C29DA-F33D-814B-8FF7-BD036320C7E4}"/>
              </a:ext>
            </a:extLst>
          </p:cNvPr>
          <p:cNvSpPr txBox="1"/>
          <p:nvPr/>
        </p:nvSpPr>
        <p:spPr>
          <a:xfrm>
            <a:off x="896471" y="3565413"/>
            <a:ext cx="2456773" cy="461665"/>
          </a:xfrm>
          <a:prstGeom prst="rect">
            <a:avLst/>
          </a:prstGeom>
          <a:noFill/>
        </p:spPr>
        <p:txBody>
          <a:bodyPr wrap="square" rtlCol="0">
            <a:spAutoFit/>
          </a:bodyPr>
          <a:lstStyle/>
          <a:p>
            <a:r>
              <a:rPr lang="fr-FR" sz="2000" b="1" dirty="0"/>
              <a:t>PRODUCTION</a:t>
            </a:r>
            <a:r>
              <a:rPr lang="fr-FR" sz="2400" b="1" dirty="0"/>
              <a:t> </a:t>
            </a:r>
            <a:endParaRPr lang="fr-FR" i="1" dirty="0"/>
          </a:p>
        </p:txBody>
      </p:sp>
      <p:pic>
        <p:nvPicPr>
          <p:cNvPr id="84" name="Image 83">
            <a:extLst>
              <a:ext uri="{FF2B5EF4-FFF2-40B4-BE49-F238E27FC236}">
                <a16:creationId xmlns:a16="http://schemas.microsoft.com/office/drawing/2014/main" id="{58FFC1B5-315E-1F47-846D-36A56A495F43}"/>
              </a:ext>
            </a:extLst>
          </p:cNvPr>
          <p:cNvPicPr>
            <a:picLocks noChangeAspect="1"/>
          </p:cNvPicPr>
          <p:nvPr/>
        </p:nvPicPr>
        <p:blipFill>
          <a:blip r:embed="rId3"/>
          <a:stretch>
            <a:fillRect/>
          </a:stretch>
        </p:blipFill>
        <p:spPr>
          <a:xfrm>
            <a:off x="3279912" y="3451759"/>
            <a:ext cx="668592" cy="595399"/>
          </a:xfrm>
          <a:prstGeom prst="rect">
            <a:avLst/>
          </a:prstGeom>
        </p:spPr>
      </p:pic>
      <p:sp>
        <p:nvSpPr>
          <p:cNvPr id="85" name="ZoneTexte 84">
            <a:extLst>
              <a:ext uri="{FF2B5EF4-FFF2-40B4-BE49-F238E27FC236}">
                <a16:creationId xmlns:a16="http://schemas.microsoft.com/office/drawing/2014/main" id="{FC89BCD8-9411-804D-8005-D4B3B2177AD8}"/>
              </a:ext>
            </a:extLst>
          </p:cNvPr>
          <p:cNvSpPr txBox="1"/>
          <p:nvPr/>
        </p:nvSpPr>
        <p:spPr>
          <a:xfrm>
            <a:off x="3826677" y="3575453"/>
            <a:ext cx="2456773" cy="461665"/>
          </a:xfrm>
          <a:prstGeom prst="rect">
            <a:avLst/>
          </a:prstGeom>
          <a:noFill/>
        </p:spPr>
        <p:txBody>
          <a:bodyPr wrap="square" rtlCol="0">
            <a:spAutoFit/>
          </a:bodyPr>
          <a:lstStyle/>
          <a:p>
            <a:r>
              <a:rPr lang="fr-FR" sz="2000" b="1" dirty="0"/>
              <a:t>PRODUCTS</a:t>
            </a:r>
            <a:r>
              <a:rPr lang="fr-FR" sz="2400" b="1" dirty="0"/>
              <a:t> </a:t>
            </a:r>
            <a:r>
              <a:rPr lang="fr-FR" sz="2000" i="1" dirty="0" err="1"/>
              <a:t>quality</a:t>
            </a:r>
            <a:r>
              <a:rPr lang="fr-FR" sz="2400" b="1" dirty="0"/>
              <a:t> </a:t>
            </a:r>
            <a:endParaRPr lang="fr-FR" i="1" dirty="0"/>
          </a:p>
        </p:txBody>
      </p:sp>
      <p:pic>
        <p:nvPicPr>
          <p:cNvPr id="86" name="Image 85">
            <a:extLst>
              <a:ext uri="{FF2B5EF4-FFF2-40B4-BE49-F238E27FC236}">
                <a16:creationId xmlns:a16="http://schemas.microsoft.com/office/drawing/2014/main" id="{A998B373-900C-F54D-8CCE-E2E928A14C63}"/>
              </a:ext>
            </a:extLst>
          </p:cNvPr>
          <p:cNvPicPr>
            <a:picLocks noChangeAspect="1"/>
          </p:cNvPicPr>
          <p:nvPr/>
        </p:nvPicPr>
        <p:blipFill>
          <a:blip r:embed="rId3"/>
          <a:stretch>
            <a:fillRect/>
          </a:stretch>
        </p:blipFill>
        <p:spPr>
          <a:xfrm>
            <a:off x="5997304" y="3403805"/>
            <a:ext cx="668592" cy="595399"/>
          </a:xfrm>
          <a:prstGeom prst="rect">
            <a:avLst/>
          </a:prstGeom>
        </p:spPr>
      </p:pic>
      <p:sp>
        <p:nvSpPr>
          <p:cNvPr id="87" name="ZoneTexte 86">
            <a:extLst>
              <a:ext uri="{FF2B5EF4-FFF2-40B4-BE49-F238E27FC236}">
                <a16:creationId xmlns:a16="http://schemas.microsoft.com/office/drawing/2014/main" id="{8E556045-8BE2-1444-87DA-0A7E9A5EF06B}"/>
              </a:ext>
            </a:extLst>
          </p:cNvPr>
          <p:cNvSpPr txBox="1"/>
          <p:nvPr/>
        </p:nvSpPr>
        <p:spPr>
          <a:xfrm>
            <a:off x="6544069" y="3527499"/>
            <a:ext cx="2456773" cy="461665"/>
          </a:xfrm>
          <a:prstGeom prst="rect">
            <a:avLst/>
          </a:prstGeom>
          <a:noFill/>
        </p:spPr>
        <p:txBody>
          <a:bodyPr wrap="square" rtlCol="0">
            <a:spAutoFit/>
          </a:bodyPr>
          <a:lstStyle/>
          <a:p>
            <a:r>
              <a:rPr lang="fr-FR" sz="2000" b="1" dirty="0"/>
              <a:t>SOIL</a:t>
            </a:r>
            <a:r>
              <a:rPr lang="fr-FR" sz="2400" b="1" dirty="0"/>
              <a:t> </a:t>
            </a:r>
            <a:r>
              <a:rPr lang="fr-FR" sz="2000" i="1" dirty="0" err="1"/>
              <a:t>quality</a:t>
            </a:r>
            <a:r>
              <a:rPr lang="fr-FR" sz="2400" b="1" dirty="0"/>
              <a:t> </a:t>
            </a:r>
            <a:endParaRPr lang="fr-FR" i="1" dirty="0"/>
          </a:p>
        </p:txBody>
      </p:sp>
      <p:pic>
        <p:nvPicPr>
          <p:cNvPr id="88" name="Image 87">
            <a:extLst>
              <a:ext uri="{FF2B5EF4-FFF2-40B4-BE49-F238E27FC236}">
                <a16:creationId xmlns:a16="http://schemas.microsoft.com/office/drawing/2014/main" id="{E93CE693-CF39-7F4A-9111-8CD012244B7E}"/>
              </a:ext>
            </a:extLst>
          </p:cNvPr>
          <p:cNvPicPr>
            <a:picLocks noChangeAspect="1"/>
          </p:cNvPicPr>
          <p:nvPr/>
        </p:nvPicPr>
        <p:blipFill>
          <a:blip r:embed="rId3"/>
          <a:stretch>
            <a:fillRect/>
          </a:stretch>
        </p:blipFill>
        <p:spPr>
          <a:xfrm>
            <a:off x="8732425" y="3451759"/>
            <a:ext cx="668592" cy="595399"/>
          </a:xfrm>
          <a:prstGeom prst="rect">
            <a:avLst/>
          </a:prstGeom>
        </p:spPr>
      </p:pic>
      <p:sp>
        <p:nvSpPr>
          <p:cNvPr id="89" name="ZoneTexte 88">
            <a:extLst>
              <a:ext uri="{FF2B5EF4-FFF2-40B4-BE49-F238E27FC236}">
                <a16:creationId xmlns:a16="http://schemas.microsoft.com/office/drawing/2014/main" id="{C938A3D3-BAC9-644D-AF51-F947FE8DB2BC}"/>
              </a:ext>
            </a:extLst>
          </p:cNvPr>
          <p:cNvSpPr txBox="1"/>
          <p:nvPr/>
        </p:nvSpPr>
        <p:spPr>
          <a:xfrm>
            <a:off x="9279190" y="3575453"/>
            <a:ext cx="2456773" cy="461665"/>
          </a:xfrm>
          <a:prstGeom prst="rect">
            <a:avLst/>
          </a:prstGeom>
          <a:noFill/>
        </p:spPr>
        <p:txBody>
          <a:bodyPr wrap="square" rtlCol="0">
            <a:spAutoFit/>
          </a:bodyPr>
          <a:lstStyle/>
          <a:p>
            <a:r>
              <a:rPr lang="fr-FR" sz="2000" b="1" dirty="0"/>
              <a:t>WATER</a:t>
            </a:r>
            <a:r>
              <a:rPr lang="fr-FR" sz="2400" b="1" dirty="0"/>
              <a:t> </a:t>
            </a:r>
            <a:r>
              <a:rPr lang="fr-FR" sz="2000" i="1" dirty="0"/>
              <a:t>use</a:t>
            </a:r>
            <a:r>
              <a:rPr lang="fr-FR" sz="2400" b="1" dirty="0"/>
              <a:t> </a:t>
            </a:r>
            <a:endParaRPr lang="fr-FR" i="1" dirty="0"/>
          </a:p>
        </p:txBody>
      </p:sp>
    </p:spTree>
    <p:extLst>
      <p:ext uri="{BB962C8B-B14F-4D97-AF65-F5344CB8AC3E}">
        <p14:creationId xmlns:p14="http://schemas.microsoft.com/office/powerpoint/2010/main" val="851621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4B4A4C-9D46-44CF-8104-6611409E5EE3}"/>
              </a:ext>
            </a:extLst>
          </p:cNvPr>
          <p:cNvSpPr>
            <a:spLocks noGrp="1"/>
          </p:cNvSpPr>
          <p:nvPr>
            <p:ph type="ctrTitle"/>
          </p:nvPr>
        </p:nvSpPr>
        <p:spPr>
          <a:xfrm>
            <a:off x="734962" y="1417563"/>
            <a:ext cx="10618838" cy="2683284"/>
          </a:xfrm>
        </p:spPr>
        <p:txBody>
          <a:bodyPr>
            <a:normAutofit/>
          </a:bodyPr>
          <a:lstStyle/>
          <a:p>
            <a:pPr marL="12700">
              <a:lnSpc>
                <a:spcPct val="100000"/>
              </a:lnSpc>
              <a:spcBef>
                <a:spcPts val="95"/>
              </a:spcBef>
            </a:pPr>
            <a:r>
              <a:rPr lang="fr-FR" sz="4800" b="1" spc="-30" dirty="0" err="1">
                <a:solidFill>
                  <a:srgbClr val="000000"/>
                </a:solidFill>
                <a:latin typeface="Trebuchet MS"/>
                <a:cs typeface="Trebuchet MS"/>
              </a:rPr>
              <a:t>Quality</a:t>
            </a:r>
            <a:r>
              <a:rPr lang="fr-FR" sz="4800" b="1" spc="-30" dirty="0">
                <a:solidFill>
                  <a:srgbClr val="000000"/>
                </a:solidFill>
                <a:latin typeface="Trebuchet MS"/>
                <a:cs typeface="Trebuchet MS"/>
              </a:rPr>
              <a:t> and </a:t>
            </a:r>
            <a:r>
              <a:rPr lang="fr-FR" sz="4800" b="1" spc="-30" dirty="0" err="1">
                <a:solidFill>
                  <a:srgbClr val="000000"/>
                </a:solidFill>
                <a:latin typeface="Trebuchet MS"/>
                <a:cs typeface="Trebuchet MS"/>
              </a:rPr>
              <a:t>results</a:t>
            </a:r>
            <a:r>
              <a:rPr lang="fr-FR" sz="4800" b="1" spc="-30" dirty="0">
                <a:solidFill>
                  <a:srgbClr val="000000"/>
                </a:solidFill>
                <a:latin typeface="Trebuchet MS"/>
                <a:cs typeface="Trebuchet MS"/>
              </a:rPr>
              <a:t> of </a:t>
            </a:r>
            <a:r>
              <a:rPr lang="fr-FR" sz="4800" b="1" spc="-30" dirty="0" err="1">
                <a:solidFill>
                  <a:srgbClr val="000000"/>
                </a:solidFill>
                <a:latin typeface="Trebuchet MS"/>
                <a:cs typeface="Trebuchet MS"/>
              </a:rPr>
              <a:t>meta</a:t>
            </a:r>
            <a:r>
              <a:rPr lang="fr-FR" sz="4800" b="1" spc="-30" dirty="0">
                <a:solidFill>
                  <a:srgbClr val="000000"/>
                </a:solidFill>
                <a:latin typeface="Trebuchet MS"/>
                <a:cs typeface="Trebuchet MS"/>
              </a:rPr>
              <a:t>-analyses on </a:t>
            </a:r>
            <a:r>
              <a:rPr lang="fr-FR" sz="4800" b="1" spc="-30" dirty="0" err="1">
                <a:solidFill>
                  <a:srgbClr val="000000"/>
                </a:solidFill>
                <a:latin typeface="Trebuchet MS"/>
                <a:cs typeface="Trebuchet MS"/>
              </a:rPr>
              <a:t>crop</a:t>
            </a:r>
            <a:r>
              <a:rPr lang="fr-FR" sz="4800" b="1" spc="-30" dirty="0">
                <a:solidFill>
                  <a:srgbClr val="000000"/>
                </a:solidFill>
                <a:latin typeface="Trebuchet MS"/>
                <a:cs typeface="Trebuchet MS"/>
              </a:rPr>
              <a:t> diversification</a:t>
            </a:r>
            <a:r>
              <a:rPr lang="fr-FR" sz="4800" b="1" spc="-50" dirty="0">
                <a:solidFill>
                  <a:srgbClr val="000000"/>
                </a:solidFill>
                <a:latin typeface="Trebuchet MS"/>
                <a:cs typeface="Trebuchet MS"/>
              </a:rPr>
              <a:t> </a:t>
            </a:r>
          </a:p>
        </p:txBody>
      </p:sp>
      <p:sp>
        <p:nvSpPr>
          <p:cNvPr id="3" name="Titre 1">
            <a:extLst>
              <a:ext uri="{FF2B5EF4-FFF2-40B4-BE49-F238E27FC236}">
                <a16:creationId xmlns:a16="http://schemas.microsoft.com/office/drawing/2014/main" id="{754B4A4C-9D46-44CF-8104-6611409E5EE3}"/>
              </a:ext>
            </a:extLst>
          </p:cNvPr>
          <p:cNvSpPr txBox="1">
            <a:spLocks/>
          </p:cNvSpPr>
          <p:nvPr/>
        </p:nvSpPr>
        <p:spPr>
          <a:xfrm>
            <a:off x="0" y="3993680"/>
            <a:ext cx="12192000" cy="230810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2800" dirty="0"/>
              <a:t>Damien </a:t>
            </a:r>
            <a:r>
              <a:rPr lang="fr-FR" sz="2800" dirty="0" err="1"/>
              <a:t>Beillouin</a:t>
            </a:r>
            <a:r>
              <a:rPr lang="fr-FR" sz="2800" dirty="0"/>
              <a:t>, Tamara Ben-Ari, David </a:t>
            </a:r>
            <a:r>
              <a:rPr lang="fr-FR" sz="2800" dirty="0" err="1"/>
              <a:t>Makowski</a:t>
            </a:r>
            <a:endParaRPr lang="en-US" sz="2300" dirty="0"/>
          </a:p>
        </p:txBody>
      </p:sp>
      <p:sp>
        <p:nvSpPr>
          <p:cNvPr id="4" name="Espace réservé du numéro de diapositive 3"/>
          <p:cNvSpPr>
            <a:spLocks noGrp="1"/>
          </p:cNvSpPr>
          <p:nvPr>
            <p:ph type="sldNum" sz="quarter" idx="12"/>
          </p:nvPr>
        </p:nvSpPr>
        <p:spPr/>
        <p:txBody>
          <a:bodyPr/>
          <a:lstStyle/>
          <a:p>
            <a:fld id="{70D0BFDF-69CD-404D-A0CD-736B996C4998}" type="slidenum">
              <a:rPr lang="fr-FR" smtClean="0"/>
              <a:t>8</a:t>
            </a:fld>
            <a:endParaRPr lang="fr-FR" dirty="0"/>
          </a:p>
        </p:txBody>
      </p:sp>
      <p:pic>
        <p:nvPicPr>
          <p:cNvPr id="5" name="Image 4" descr="Logotype-INRA.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94" y="52463"/>
            <a:ext cx="2820691" cy="1431933"/>
          </a:xfrm>
          <a:prstGeom prst="rect">
            <a:avLst/>
          </a:prstGeom>
        </p:spPr>
      </p:pic>
      <p:sp>
        <p:nvSpPr>
          <p:cNvPr id="7" name="AutoShape 2" descr="https://www.diverimpacts.net/fileadmin/diverimpacts/images/page/logo/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https://www.diverimpacts.net/fileadmin/diverimpacts/images/page/logo/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mage result for diverimpact"/>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908" y="64576"/>
            <a:ext cx="4204854" cy="1401618"/>
          </a:xfrm>
          <a:prstGeom prst="rect">
            <a:avLst/>
          </a:prstGeom>
        </p:spPr>
      </p:pic>
      <p:sp>
        <p:nvSpPr>
          <p:cNvPr id="11" name="Titre 1">
            <a:extLst>
              <a:ext uri="{FF2B5EF4-FFF2-40B4-BE49-F238E27FC236}">
                <a16:creationId xmlns:a16="http://schemas.microsoft.com/office/drawing/2014/main" id="{754B4A4C-9D46-44CF-8104-6611409E5EE3}"/>
              </a:ext>
            </a:extLst>
          </p:cNvPr>
          <p:cNvSpPr txBox="1">
            <a:spLocks/>
          </p:cNvSpPr>
          <p:nvPr/>
        </p:nvSpPr>
        <p:spPr>
          <a:xfrm>
            <a:off x="609600" y="1844075"/>
            <a:ext cx="10618838" cy="268328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12700">
              <a:lnSpc>
                <a:spcPct val="100000"/>
              </a:lnSpc>
              <a:spcBef>
                <a:spcPts val="95"/>
              </a:spcBef>
            </a:pPr>
            <a:r>
              <a:rPr lang="fr-FR" sz="2000" spc="-30" dirty="0" err="1">
                <a:solidFill>
                  <a:srgbClr val="000000"/>
                </a:solidFill>
                <a:latin typeface="Trebuchet MS"/>
                <a:cs typeface="Trebuchet MS"/>
              </a:rPr>
              <a:t>DiverImpact</a:t>
            </a:r>
            <a:r>
              <a:rPr lang="fr-FR" sz="2000" spc="-30" dirty="0">
                <a:solidFill>
                  <a:srgbClr val="000000"/>
                </a:solidFill>
                <a:latin typeface="Trebuchet MS"/>
                <a:cs typeface="Trebuchet MS"/>
              </a:rPr>
              <a:t> </a:t>
            </a:r>
            <a:r>
              <a:rPr lang="fr-FR" sz="2000" spc="-30" dirty="0" err="1">
                <a:solidFill>
                  <a:srgbClr val="000000"/>
                </a:solidFill>
                <a:latin typeface="Trebuchet MS"/>
                <a:cs typeface="Trebuchet MS"/>
              </a:rPr>
              <a:t>task</a:t>
            </a:r>
            <a:r>
              <a:rPr lang="fr-FR" sz="2000" spc="-30" dirty="0">
                <a:solidFill>
                  <a:srgbClr val="000000"/>
                </a:solidFill>
                <a:latin typeface="Trebuchet MS"/>
                <a:cs typeface="Trebuchet MS"/>
              </a:rPr>
              <a:t> 1.3</a:t>
            </a:r>
            <a:endParaRPr lang="fr-FR" sz="2000" spc="-50" dirty="0">
              <a:solidFill>
                <a:srgbClr val="000000"/>
              </a:solidFill>
              <a:latin typeface="Trebuchet MS"/>
              <a:cs typeface="Trebuchet MS"/>
            </a:endParaRPr>
          </a:p>
        </p:txBody>
      </p:sp>
    </p:spTree>
    <p:extLst>
      <p:ext uri="{BB962C8B-B14F-4D97-AF65-F5344CB8AC3E}">
        <p14:creationId xmlns:p14="http://schemas.microsoft.com/office/powerpoint/2010/main" val="2432465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p:cNvCxnSpPr/>
          <p:nvPr/>
        </p:nvCxnSpPr>
        <p:spPr>
          <a:xfrm>
            <a:off x="-123166" y="637074"/>
            <a:ext cx="10246880" cy="71535"/>
          </a:xfrm>
          <a:prstGeom prst="line">
            <a:avLst/>
          </a:prstGeom>
          <a:ln w="9525" cmpd="sng">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83812" y="185389"/>
            <a:ext cx="11192609" cy="523220"/>
          </a:xfrm>
          <a:prstGeom prst="rect">
            <a:avLst/>
          </a:prstGeom>
        </p:spPr>
        <p:txBody>
          <a:bodyPr wrap="square">
            <a:spAutoFit/>
          </a:bodyPr>
          <a:lstStyle/>
          <a:p>
            <a:r>
              <a:rPr lang="fr-FR" sz="2800" b="1" dirty="0" err="1">
                <a:solidFill>
                  <a:srgbClr val="265C9F"/>
                </a:solidFill>
                <a:latin typeface="Century Gothic" charset="0"/>
                <a:ea typeface="Century Gothic" charset="0"/>
                <a:cs typeface="Century Gothic" charset="0"/>
              </a:rPr>
              <a:t>Numerous</a:t>
            </a:r>
            <a:r>
              <a:rPr lang="fr-FR" sz="2800" b="1" dirty="0">
                <a:solidFill>
                  <a:srgbClr val="265C9F"/>
                </a:solidFill>
                <a:latin typeface="Century Gothic" charset="0"/>
                <a:ea typeface="Century Gothic" charset="0"/>
                <a:cs typeface="Century Gothic" charset="0"/>
              </a:rPr>
              <a:t> </a:t>
            </a:r>
            <a:r>
              <a:rPr lang="fr-FR" sz="2800" b="1" dirty="0" err="1">
                <a:solidFill>
                  <a:srgbClr val="265C9F"/>
                </a:solidFill>
                <a:latin typeface="Century Gothic" charset="0"/>
                <a:ea typeface="Century Gothic" charset="0"/>
                <a:cs typeface="Century Gothic" charset="0"/>
              </a:rPr>
              <a:t>strategies</a:t>
            </a:r>
            <a:r>
              <a:rPr lang="fr-FR" sz="2800" b="1" dirty="0">
                <a:solidFill>
                  <a:srgbClr val="265C9F"/>
                </a:solidFill>
                <a:latin typeface="Century Gothic" charset="0"/>
                <a:ea typeface="Century Gothic" charset="0"/>
                <a:cs typeface="Century Gothic" charset="0"/>
              </a:rPr>
              <a:t> of </a:t>
            </a:r>
            <a:r>
              <a:rPr lang="fr-FR" sz="2800" b="1" dirty="0" err="1">
                <a:solidFill>
                  <a:srgbClr val="265C9F"/>
                </a:solidFill>
                <a:latin typeface="Century Gothic" charset="0"/>
                <a:ea typeface="Century Gothic" charset="0"/>
                <a:cs typeface="Century Gothic" charset="0"/>
              </a:rPr>
              <a:t>crop</a:t>
            </a:r>
            <a:r>
              <a:rPr lang="fr-FR" sz="2800" b="1" dirty="0">
                <a:solidFill>
                  <a:srgbClr val="265C9F"/>
                </a:solidFill>
                <a:latin typeface="Century Gothic" charset="0"/>
                <a:ea typeface="Century Gothic" charset="0"/>
                <a:cs typeface="Century Gothic" charset="0"/>
              </a:rPr>
              <a:t> diversification are </a:t>
            </a:r>
            <a:r>
              <a:rPr lang="fr-FR" sz="2800" b="1" dirty="0" err="1">
                <a:solidFill>
                  <a:srgbClr val="265C9F"/>
                </a:solidFill>
                <a:latin typeface="Century Gothic" charset="0"/>
                <a:ea typeface="Century Gothic" charset="0"/>
                <a:cs typeface="Century Gothic" charset="0"/>
              </a:rPr>
              <a:t>proposed</a:t>
            </a:r>
            <a:endParaRPr lang="fr-FR" sz="2800" b="1" dirty="0"/>
          </a:p>
        </p:txBody>
      </p:sp>
      <p:sp>
        <p:nvSpPr>
          <p:cNvPr id="5" name="ZoneTexte 4"/>
          <p:cNvSpPr txBox="1"/>
          <p:nvPr/>
        </p:nvSpPr>
        <p:spPr>
          <a:xfrm>
            <a:off x="1286359" y="1726357"/>
            <a:ext cx="184731" cy="369332"/>
          </a:xfrm>
          <a:prstGeom prst="rect">
            <a:avLst/>
          </a:prstGeom>
          <a:noFill/>
        </p:spPr>
        <p:txBody>
          <a:bodyPr wrap="none" rtlCol="0">
            <a:spAutoFit/>
          </a:bodyPr>
          <a:lstStyle/>
          <a:p>
            <a:endParaRPr lang="en-US" dirty="0"/>
          </a:p>
        </p:txBody>
      </p:sp>
      <p:pic>
        <p:nvPicPr>
          <p:cNvPr id="4" name="Image 3"/>
          <p:cNvPicPr>
            <a:picLocks/>
          </p:cNvPicPr>
          <p:nvPr/>
        </p:nvPicPr>
        <p:blipFill>
          <a:blip r:embed="rId3">
            <a:extLst>
              <a:ext uri="{28A0092B-C50C-407E-A947-70E740481C1C}">
                <a14:useLocalDpi xmlns:a14="http://schemas.microsoft.com/office/drawing/2010/main" val="0"/>
              </a:ext>
            </a:extLst>
          </a:blip>
          <a:stretch>
            <a:fillRect/>
          </a:stretch>
        </p:blipFill>
        <p:spPr>
          <a:xfrm>
            <a:off x="439336" y="3163489"/>
            <a:ext cx="1800000" cy="1800000"/>
          </a:xfrm>
          <a:prstGeom prst="ellipse">
            <a:avLst/>
          </a:prstGeom>
        </p:spPr>
      </p:pic>
      <p:pic>
        <p:nvPicPr>
          <p:cNvPr id="6" name="Image 5"/>
          <p:cNvPicPr>
            <a:picLocks/>
          </p:cNvPicPr>
          <p:nvPr/>
        </p:nvPicPr>
        <p:blipFill>
          <a:blip r:embed="rId4">
            <a:extLst>
              <a:ext uri="{28A0092B-C50C-407E-A947-70E740481C1C}">
                <a14:useLocalDpi xmlns:a14="http://schemas.microsoft.com/office/drawing/2010/main" val="0"/>
              </a:ext>
            </a:extLst>
          </a:blip>
          <a:stretch>
            <a:fillRect/>
          </a:stretch>
        </p:blipFill>
        <p:spPr>
          <a:xfrm>
            <a:off x="2202640" y="4702892"/>
            <a:ext cx="1800000" cy="1800000"/>
          </a:xfrm>
          <a:prstGeom prst="ellipse">
            <a:avLst/>
          </a:prstGeom>
        </p:spPr>
      </p:pic>
      <p:sp>
        <p:nvSpPr>
          <p:cNvPr id="9" name="Rectangle 8"/>
          <p:cNvSpPr/>
          <p:nvPr/>
        </p:nvSpPr>
        <p:spPr>
          <a:xfrm>
            <a:off x="505536" y="2552648"/>
            <a:ext cx="1746376" cy="589072"/>
          </a:xfrm>
          <a:prstGeom prst="rect">
            <a:avLst/>
          </a:prstGeom>
        </p:spPr>
        <p:txBody>
          <a:bodyPr wrap="none">
            <a:spAutoFit/>
          </a:bodyPr>
          <a:lstStyle/>
          <a:p>
            <a:pPr>
              <a:lnSpc>
                <a:spcPct val="150000"/>
              </a:lnSpc>
            </a:pPr>
            <a:r>
              <a:rPr lang="fr-FR" sz="2400" dirty="0" err="1"/>
              <a:t>Agroforestry</a:t>
            </a:r>
            <a:endParaRPr lang="fr-FR" sz="2400" dirty="0"/>
          </a:p>
        </p:txBody>
      </p:sp>
      <p:sp>
        <p:nvSpPr>
          <p:cNvPr id="11" name="Rectangle 10"/>
          <p:cNvSpPr/>
          <p:nvPr/>
        </p:nvSpPr>
        <p:spPr>
          <a:xfrm>
            <a:off x="909665" y="3918686"/>
            <a:ext cx="4401715" cy="830997"/>
          </a:xfrm>
          <a:prstGeom prst="rect">
            <a:avLst/>
          </a:prstGeom>
        </p:spPr>
        <p:txBody>
          <a:bodyPr wrap="square">
            <a:spAutoFit/>
          </a:bodyPr>
          <a:lstStyle/>
          <a:p>
            <a:pPr algn="ctr"/>
            <a:r>
              <a:rPr lang="fr-FR" sz="2400"/>
              <a:t>Associated </a:t>
            </a:r>
          </a:p>
          <a:p>
            <a:pPr algn="ctr"/>
            <a:r>
              <a:rPr lang="fr-FR" sz="2400" dirty="0"/>
              <a:t>plant </a:t>
            </a:r>
            <a:r>
              <a:rPr lang="fr-FR" sz="2400" dirty="0" err="1"/>
              <a:t>species</a:t>
            </a:r>
            <a:endParaRPr lang="fr-FR" sz="2400" dirty="0"/>
          </a:p>
        </p:txBody>
      </p:sp>
      <p:sp>
        <p:nvSpPr>
          <p:cNvPr id="12" name="Rectangle 11"/>
          <p:cNvSpPr/>
          <p:nvPr/>
        </p:nvSpPr>
        <p:spPr>
          <a:xfrm>
            <a:off x="3896613" y="2613085"/>
            <a:ext cx="2183996" cy="589072"/>
          </a:xfrm>
          <a:prstGeom prst="rect">
            <a:avLst/>
          </a:prstGeom>
        </p:spPr>
        <p:txBody>
          <a:bodyPr wrap="none">
            <a:spAutoFit/>
          </a:bodyPr>
          <a:lstStyle/>
          <a:p>
            <a:pPr>
              <a:lnSpc>
                <a:spcPct val="150000"/>
              </a:lnSpc>
            </a:pPr>
            <a:r>
              <a:rPr lang="fr-FR" sz="2400" dirty="0"/>
              <a:t>Cultivar mixture</a:t>
            </a:r>
          </a:p>
        </p:txBody>
      </p:sp>
      <p:pic>
        <p:nvPicPr>
          <p:cNvPr id="2050" name="Picture 2" descr="http://www.apsnet.org/edcenter/advanced/topics/cultivarmixes/Article%20Images/wheatmix.jpg"/>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6613" y="3163489"/>
            <a:ext cx="1800000" cy="1800000"/>
          </a:xfrm>
          <a:prstGeom prst="ellipse">
            <a:avLst/>
          </a:prstGeom>
          <a:noFill/>
          <a:extLst>
            <a:ext uri="{909E8E84-426E-40DD-AFC4-6F175D3DCCD1}">
              <a14:hiddenFill xmlns:a14="http://schemas.microsoft.com/office/drawing/2010/main">
                <a:solidFill>
                  <a:srgbClr val="FFFFFF"/>
                </a:solidFill>
              </a14:hiddenFill>
            </a:ext>
          </a:extLst>
        </p:spPr>
      </p:pic>
      <p:pic>
        <p:nvPicPr>
          <p:cNvPr id="13" name="Image 12"/>
          <p:cNvPicPr>
            <a:picLocks/>
          </p:cNvPicPr>
          <p:nvPr/>
        </p:nvPicPr>
        <p:blipFill>
          <a:blip r:embed="rId6">
            <a:extLst>
              <a:ext uri="{28A0092B-C50C-407E-A947-70E740481C1C}">
                <a14:useLocalDpi xmlns:a14="http://schemas.microsoft.com/office/drawing/2010/main" val="0"/>
              </a:ext>
            </a:extLst>
          </a:blip>
          <a:stretch>
            <a:fillRect/>
          </a:stretch>
        </p:blipFill>
        <p:spPr>
          <a:xfrm>
            <a:off x="5853061" y="4702892"/>
            <a:ext cx="1800000" cy="1800000"/>
          </a:xfrm>
          <a:prstGeom prst="ellipse">
            <a:avLst/>
          </a:prstGeom>
        </p:spPr>
      </p:pic>
      <p:sp>
        <p:nvSpPr>
          <p:cNvPr id="15" name="Rectangle 14"/>
          <p:cNvSpPr/>
          <p:nvPr/>
        </p:nvSpPr>
        <p:spPr>
          <a:xfrm>
            <a:off x="5878212" y="4113820"/>
            <a:ext cx="1871987" cy="589072"/>
          </a:xfrm>
          <a:prstGeom prst="rect">
            <a:avLst/>
          </a:prstGeom>
        </p:spPr>
        <p:txBody>
          <a:bodyPr wrap="none">
            <a:spAutoFit/>
          </a:bodyPr>
          <a:lstStyle/>
          <a:p>
            <a:pPr>
              <a:lnSpc>
                <a:spcPct val="150000"/>
              </a:lnSpc>
            </a:pPr>
            <a:r>
              <a:rPr lang="fr-FR" sz="2400" dirty="0" err="1"/>
              <a:t>Intercropping</a:t>
            </a:r>
            <a:endParaRPr lang="fr-FR" sz="2400" dirty="0"/>
          </a:p>
        </p:txBody>
      </p:sp>
      <p:pic>
        <p:nvPicPr>
          <p:cNvPr id="2052" name="Picture 4" descr="https://www.biodiversa.org/1027/download/inlin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5842" y="3163489"/>
            <a:ext cx="1800000" cy="1800000"/>
          </a:xfrm>
          <a:prstGeom prst="ellipse">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7185598" y="2613085"/>
            <a:ext cx="3321743" cy="589072"/>
          </a:xfrm>
          <a:prstGeom prst="rect">
            <a:avLst/>
          </a:prstGeom>
        </p:spPr>
        <p:txBody>
          <a:bodyPr wrap="none">
            <a:spAutoFit/>
          </a:bodyPr>
          <a:lstStyle/>
          <a:p>
            <a:pPr>
              <a:lnSpc>
                <a:spcPct val="150000"/>
              </a:lnSpc>
            </a:pPr>
            <a:r>
              <a:rPr lang="fr-FR" sz="2400" dirty="0" err="1"/>
              <a:t>Landscape</a:t>
            </a:r>
            <a:r>
              <a:rPr lang="fr-FR" sz="2400" dirty="0"/>
              <a:t> </a:t>
            </a:r>
            <a:r>
              <a:rPr lang="fr-FR" sz="2400" dirty="0" err="1"/>
              <a:t>heterogeneity</a:t>
            </a:r>
            <a:endParaRPr lang="fr-FR" sz="2400" dirty="0"/>
          </a:p>
        </p:txBody>
      </p:sp>
      <p:pic>
        <p:nvPicPr>
          <p:cNvPr id="2054" name="Picture 6" descr="mage result for rotation cro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03921" y="4445394"/>
            <a:ext cx="1800000" cy="199436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663239" y="4063489"/>
            <a:ext cx="4401715" cy="461665"/>
          </a:xfrm>
          <a:prstGeom prst="rect">
            <a:avLst/>
          </a:prstGeom>
        </p:spPr>
        <p:txBody>
          <a:bodyPr wrap="square">
            <a:spAutoFit/>
          </a:bodyPr>
          <a:lstStyle/>
          <a:p>
            <a:pPr algn="ctr"/>
            <a:r>
              <a:rPr lang="fr-FR" sz="2400" dirty="0"/>
              <a:t>Rotation</a:t>
            </a:r>
          </a:p>
        </p:txBody>
      </p:sp>
      <p:sp>
        <p:nvSpPr>
          <p:cNvPr id="2" name="Rectangle 1"/>
          <p:cNvSpPr/>
          <p:nvPr/>
        </p:nvSpPr>
        <p:spPr>
          <a:xfrm>
            <a:off x="531273" y="1117484"/>
            <a:ext cx="11480603" cy="954107"/>
          </a:xfrm>
          <a:prstGeom prst="rect">
            <a:avLst/>
          </a:prstGeom>
        </p:spPr>
        <p:txBody>
          <a:bodyPr wrap="square">
            <a:spAutoFit/>
          </a:bodyPr>
          <a:lstStyle/>
          <a:p>
            <a:r>
              <a:rPr lang="en-US" sz="2800" dirty="0">
                <a:latin typeface="Times New Roman" charset="0"/>
                <a:ea typeface="Calibri" charset="0"/>
              </a:rPr>
              <a:t>I</a:t>
            </a:r>
            <a:r>
              <a:rPr lang="en-US" sz="2800" dirty="0">
                <a:effectLst/>
                <a:latin typeface="Times New Roman" charset="0"/>
                <a:ea typeface="Calibri" charset="0"/>
              </a:rPr>
              <a:t>nclude a wide range of practices aiming at incorporating agrobiodiversity across multiple spatial and/or temporal scales</a:t>
            </a:r>
            <a:r>
              <a:rPr lang="en-US" sz="2800" baseline="30000" dirty="0">
                <a:solidFill>
                  <a:srgbClr val="000000"/>
                </a:solidFill>
                <a:latin typeface="Times New Roman" charset="0"/>
                <a:ea typeface="Calibri" charset="0"/>
              </a:rPr>
              <a:t> </a:t>
            </a:r>
            <a:r>
              <a:rPr lang="en-US" sz="2000" dirty="0">
                <a:solidFill>
                  <a:srgbClr val="000000"/>
                </a:solidFill>
                <a:latin typeface="Times New Roman" charset="0"/>
                <a:ea typeface="Calibri" charset="0"/>
              </a:rPr>
              <a:t>(</a:t>
            </a:r>
            <a:r>
              <a:rPr lang="en-US" sz="2000" dirty="0" err="1">
                <a:solidFill>
                  <a:srgbClr val="000000"/>
                </a:solidFill>
                <a:latin typeface="Times New Roman" charset="0"/>
                <a:ea typeface="Calibri" charset="0"/>
              </a:rPr>
              <a:t>Redliech</a:t>
            </a:r>
            <a:r>
              <a:rPr lang="en-US" sz="2000" dirty="0">
                <a:solidFill>
                  <a:srgbClr val="000000"/>
                </a:solidFill>
                <a:latin typeface="Times New Roman" charset="0"/>
                <a:ea typeface="Calibri" charset="0"/>
              </a:rPr>
              <a:t> et al., 2018)</a:t>
            </a:r>
            <a:r>
              <a:rPr lang="en-US" sz="2000" baseline="30000" dirty="0">
                <a:solidFill>
                  <a:srgbClr val="000000"/>
                </a:solidFill>
                <a:effectLst/>
                <a:latin typeface="Times New Roman" charset="0"/>
                <a:ea typeface="Calibri" charset="0"/>
              </a:rPr>
              <a:t> </a:t>
            </a:r>
            <a:endParaRPr lang="en-US" sz="2000" dirty="0"/>
          </a:p>
        </p:txBody>
      </p:sp>
    </p:spTree>
    <p:extLst>
      <p:ext uri="{BB962C8B-B14F-4D97-AF65-F5344CB8AC3E}">
        <p14:creationId xmlns:p14="http://schemas.microsoft.com/office/powerpoint/2010/main" val="408169679"/>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6473</TotalTime>
  <Words>1390</Words>
  <Application>Microsoft Macintosh PowerPoint</Application>
  <PresentationFormat>Grand écran</PresentationFormat>
  <Paragraphs>326</Paragraphs>
  <Slides>35</Slides>
  <Notes>35</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35</vt:i4>
      </vt:variant>
    </vt:vector>
  </HeadingPairs>
  <TitlesOfParts>
    <vt:vector size="48" baseType="lpstr">
      <vt:lpstr>ＭＳ 明朝</vt:lpstr>
      <vt:lpstr>ＭＳ Ｐゴシック</vt:lpstr>
      <vt:lpstr>Al Bayan Plain</vt:lpstr>
      <vt:lpstr>Arial</vt:lpstr>
      <vt:lpstr>Calibri</vt:lpstr>
      <vt:lpstr>Calibri Light</vt:lpstr>
      <vt:lpstr>Cambria</vt:lpstr>
      <vt:lpstr>Century Gothic</vt:lpstr>
      <vt:lpstr>Georgia</vt:lpstr>
      <vt:lpstr>Times</vt:lpstr>
      <vt:lpstr>Times New Roman</vt:lpstr>
      <vt:lpstr>Trebuchet MS</vt:lpstr>
      <vt:lpstr>Thème Office</vt:lpstr>
      <vt:lpstr>Quality and results of meta-analyses on crop diversification </vt:lpstr>
      <vt:lpstr>Présentation PowerPoint</vt:lpstr>
      <vt:lpstr>Présentation PowerPoint</vt:lpstr>
      <vt:lpstr>Présentation PowerPoint</vt:lpstr>
      <vt:lpstr>Présentation PowerPoint</vt:lpstr>
      <vt:lpstr>Présentation PowerPoint</vt:lpstr>
      <vt:lpstr>Présentation PowerPoint</vt:lpstr>
      <vt:lpstr>Quality and results of meta-analyses on crop diversification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Qualité et résultat des méta-analyses sur la diversification des cultures </vt:lpstr>
      <vt:lpstr>Présentation PowerPoint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Qualité et résultat des méta-analyses sur la diversification des cultures </dc:title>
  <dc:creator>Utilisateur de Microsoft Office</dc:creator>
  <cp:lastModifiedBy>Microsoft Office User</cp:lastModifiedBy>
  <cp:revision>95</cp:revision>
  <cp:lastPrinted>2019-03-11T13:24:51Z</cp:lastPrinted>
  <dcterms:created xsi:type="dcterms:W3CDTF">2019-03-07T13:34:42Z</dcterms:created>
  <dcterms:modified xsi:type="dcterms:W3CDTF">2020-06-04T19:50:13Z</dcterms:modified>
</cp:coreProperties>
</file>